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551" r:id="rId3"/>
    <p:sldId id="550" r:id="rId4"/>
    <p:sldId id="572" r:id="rId5"/>
    <p:sldId id="470" r:id="rId6"/>
    <p:sldId id="574" r:id="rId7"/>
    <p:sldId id="576" r:id="rId8"/>
    <p:sldId id="554" r:id="rId9"/>
    <p:sldId id="561" r:id="rId10"/>
    <p:sldId id="583" r:id="rId11"/>
    <p:sldId id="560" r:id="rId12"/>
    <p:sldId id="562" r:id="rId13"/>
    <p:sldId id="569" r:id="rId14"/>
    <p:sldId id="570" r:id="rId15"/>
    <p:sldId id="578" r:id="rId16"/>
    <p:sldId id="571" r:id="rId17"/>
    <p:sldId id="579" r:id="rId18"/>
    <p:sldId id="584" r:id="rId19"/>
    <p:sldId id="577" r:id="rId20"/>
    <p:sldId id="585" r:id="rId21"/>
    <p:sldId id="580" r:id="rId22"/>
    <p:sldId id="587" r:id="rId23"/>
    <p:sldId id="598" r:id="rId24"/>
    <p:sldId id="595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ABRAMGES0001\Anual$\2018\Economia\5_Boletim%20ABRAMGE\13%20Edi&#231;&#227;o\0.%20Dados%20e%20Gr&#225;ficos\Cap&#237;tulo%20Especial%20-%20Judicializa&#231;&#227;o\ICJ%20-%20FGV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ABRAMGES0001\Anual$\2018\Economia\4_Estudo%20T&#233;cnico%20Abramge\Edi&#231;&#227;o%207%20-%20An&#225;lise%20de%20Impacto%20Regulat&#243;rio\ANTIGO\Dados%20Sess&#227;o%20Especi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ABRAMGES0001\Anual$\2018\Economia\10_Notas\2018\2018.07%20JUDICIALIZA&#199;&#195;O\DADO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480366699137514E-2"/>
          <c:y val="9.597335325475731E-2"/>
          <c:w val="0.93730751281985136"/>
          <c:h val="0.75458625311305116"/>
        </c:manualLayout>
      </c:layout>
      <c:lineChart>
        <c:grouping val="standard"/>
        <c:varyColors val="0"/>
        <c:ser>
          <c:idx val="1"/>
          <c:order val="0"/>
          <c:tx>
            <c:strRef>
              <c:f>Planilha1!$B$1</c:f>
              <c:strCache>
                <c:ptCount val="1"/>
                <c:pt idx="0">
                  <c:v>ICJ Brasil - FGV</c:v>
                </c:pt>
              </c:strCache>
            </c:strRef>
          </c:tx>
          <c:spPr>
            <a:ln w="22225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11"/>
            <c:spPr>
              <a:solidFill>
                <a:schemeClr val="bg1"/>
              </a:solidFill>
              <a:ln w="25400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3242594306991884E-2"/>
                  <c:y val="-7.76938164436419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FC7-4F57-BA15-F75FD48B6C75}"/>
                </c:ext>
              </c:extLst>
            </c:dLbl>
            <c:dLbl>
              <c:idx val="1"/>
              <c:layout>
                <c:manualLayout>
                  <c:x val="-3.7479947419984047E-2"/>
                  <c:y val="-0.1036903486117174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FC7-4F57-BA15-F75FD48B6C7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Planilha1!$A$2:$A$10</c:f>
              <c:numCache>
                <c:formatCode>General</c:formatCod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</c:numCache>
            </c:numRef>
          </c:cat>
          <c:val>
            <c:numRef>
              <c:f>Planilha1!$B$2:$B$10</c:f>
              <c:numCache>
                <c:formatCode>General</c:formatCode>
                <c:ptCount val="9"/>
                <c:pt idx="0">
                  <c:v>5.8</c:v>
                </c:pt>
                <c:pt idx="1">
                  <c:v>4.2</c:v>
                </c:pt>
                <c:pt idx="2">
                  <c:v>5.3</c:v>
                </c:pt>
                <c:pt idx="3">
                  <c:v>5.5</c:v>
                </c:pt>
                <c:pt idx="4">
                  <c:v>5.0999999999999996</c:v>
                </c:pt>
                <c:pt idx="5">
                  <c:v>4.5999999999999996</c:v>
                </c:pt>
                <c:pt idx="6">
                  <c:v>4.5</c:v>
                </c:pt>
                <c:pt idx="7">
                  <c:v>4.9000000000000004</c:v>
                </c:pt>
                <c:pt idx="8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FC7-4F57-BA15-F75FD48B6C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6701712"/>
        <c:axId val="1808398064"/>
      </c:lineChart>
      <c:catAx>
        <c:axId val="1866701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808398064"/>
        <c:crosses val="autoZero"/>
        <c:auto val="1"/>
        <c:lblAlgn val="ctr"/>
        <c:lblOffset val="200"/>
        <c:noMultiLvlLbl val="0"/>
      </c:catAx>
      <c:valAx>
        <c:axId val="1808398064"/>
        <c:scaling>
          <c:orientation val="minMax"/>
          <c:min val="3"/>
        </c:scaling>
        <c:delete val="1"/>
        <c:axPos val="l"/>
        <c:majorGridlines>
          <c:spPr>
            <a:ln w="12700" cap="flat" cmpd="sng" algn="ctr">
              <a:solidFill>
                <a:schemeClr val="bg2">
                  <a:lumMod val="7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86670171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814127070187113E-2"/>
          <c:y val="1.9229502199724934E-2"/>
          <c:w val="0.95772759450102818"/>
          <c:h val="0.79823551344616051"/>
        </c:manualLayout>
      </c:layout>
      <c:lineChart>
        <c:grouping val="standard"/>
        <c:varyColors val="0"/>
        <c:ser>
          <c:idx val="0"/>
          <c:order val="0"/>
          <c:tx>
            <c:v>Brasil</c:v>
          </c:tx>
          <c:spPr>
            <a:ln w="158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00B050"/>
              </a:solidFill>
              <a:ln w="19050">
                <a:solidFill>
                  <a:schemeClr val="bg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2.5061898985725761E-2"/>
                  <c:y val="-1.8134154748191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E1-4F2D-85E3-F1A09D000B26}"/>
                </c:ext>
              </c:extLst>
            </c:dLbl>
            <c:dLbl>
              <c:idx val="1"/>
              <c:layout>
                <c:manualLayout>
                  <c:x val="-3.9992391998498557E-2"/>
                  <c:y val="2.8467671808519077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E1-4F2D-85E3-F1A09D000B26}"/>
                </c:ext>
              </c:extLst>
            </c:dLbl>
            <c:dLbl>
              <c:idx val="4"/>
              <c:layout>
                <c:manualLayout>
                  <c:x val="-2.7194826558979056E-2"/>
                  <c:y val="2.76424021879031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7E1-4F2D-85E3-F1A09D000B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'Qualidade Regulatoria'!$D$1:$U$1</c:f>
              <c:numCache>
                <c:formatCode>General</c:formatCode>
                <c:ptCount val="18"/>
                <c:pt idx="0">
                  <c:v>1996</c:v>
                </c:pt>
                <c:pt idx="1">
                  <c:v>1998</c:v>
                </c:pt>
                <c:pt idx="2">
                  <c:v>2000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</c:numCache>
            </c:numRef>
          </c:cat>
          <c:val>
            <c:numRef>
              <c:f>'Qualidade Regulatoria'!$D$30:$U$30</c:f>
              <c:numCache>
                <c:formatCode>0.00</c:formatCode>
                <c:ptCount val="18"/>
                <c:pt idx="0">
                  <c:v>0.29693332314491272</c:v>
                </c:pt>
                <c:pt idx="1">
                  <c:v>0.36466488242149353</c:v>
                </c:pt>
                <c:pt idx="2">
                  <c:v>0.36169055104255676</c:v>
                </c:pt>
                <c:pt idx="3">
                  <c:v>0.29663941264152527</c:v>
                </c:pt>
                <c:pt idx="4">
                  <c:v>0.3096194863319397</c:v>
                </c:pt>
                <c:pt idx="5">
                  <c:v>3.3440154045820236E-2</c:v>
                </c:pt>
                <c:pt idx="6">
                  <c:v>3.9208672940731049E-2</c:v>
                </c:pt>
                <c:pt idx="7">
                  <c:v>-3.2461490482091904E-2</c:v>
                </c:pt>
                <c:pt idx="8">
                  <c:v>-2.5431074202060699E-2</c:v>
                </c:pt>
                <c:pt idx="9">
                  <c:v>5.3928636014461517E-2</c:v>
                </c:pt>
                <c:pt idx="10">
                  <c:v>9.9460601806640625E-2</c:v>
                </c:pt>
                <c:pt idx="11">
                  <c:v>0.15244433283805847</c:v>
                </c:pt>
                <c:pt idx="12">
                  <c:v>0.16533613204956055</c:v>
                </c:pt>
                <c:pt idx="13">
                  <c:v>9.3901887536048889E-2</c:v>
                </c:pt>
                <c:pt idx="14">
                  <c:v>7.3423475027084351E-2</c:v>
                </c:pt>
                <c:pt idx="15">
                  <c:v>-7.8197270631790161E-2</c:v>
                </c:pt>
                <c:pt idx="16">
                  <c:v>-0.19265525043010712</c:v>
                </c:pt>
                <c:pt idx="17">
                  <c:v>-0.20738399028778076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7E1-4F2D-85E3-F1A09D000B26}"/>
            </c:ext>
          </c:extLst>
        </c:ser>
        <c:ser>
          <c:idx val="1"/>
          <c:order val="1"/>
          <c:tx>
            <c:v>Grupo de Controle Sintético</c:v>
          </c:tx>
          <c:spPr>
            <a:ln w="158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'Qualidade Regulatoria'!$D$1:$U$1</c:f>
              <c:numCache>
                <c:formatCode>General</c:formatCode>
                <c:ptCount val="18"/>
                <c:pt idx="0">
                  <c:v>1996</c:v>
                </c:pt>
                <c:pt idx="1">
                  <c:v>1998</c:v>
                </c:pt>
                <c:pt idx="2">
                  <c:v>2000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</c:numCache>
            </c:numRef>
          </c:cat>
          <c:val>
            <c:numRef>
              <c:f>'Qualidade Regulatoria'!$D$216:$U$216</c:f>
              <c:numCache>
                <c:formatCode>0.00</c:formatCode>
                <c:ptCount val="18"/>
                <c:pt idx="0">
                  <c:v>0.37980384017527097</c:v>
                </c:pt>
                <c:pt idx="1">
                  <c:v>0.39972710102796544</c:v>
                </c:pt>
                <c:pt idx="2">
                  <c:v>0.37375539407134062</c:v>
                </c:pt>
                <c:pt idx="3">
                  <c:v>0.30324627221934497</c:v>
                </c:pt>
                <c:pt idx="4">
                  <c:v>0.35080359715968368</c:v>
                </c:pt>
                <c:pt idx="5">
                  <c:v>0.38484016179665914</c:v>
                </c:pt>
                <c:pt idx="6">
                  <c:v>0.42283490451984101</c:v>
                </c:pt>
                <c:pt idx="7">
                  <c:v>0.38691451792418963</c:v>
                </c:pt>
                <c:pt idx="8">
                  <c:v>0.41579632133245464</c:v>
                </c:pt>
                <c:pt idx="9">
                  <c:v>0.44017595052719111</c:v>
                </c:pt>
                <c:pt idx="10">
                  <c:v>0.45407020509243007</c:v>
                </c:pt>
                <c:pt idx="11">
                  <c:v>0.46886375138163561</c:v>
                </c:pt>
                <c:pt idx="12">
                  <c:v>0.46573944762349129</c:v>
                </c:pt>
                <c:pt idx="13">
                  <c:v>0.49255876412987704</c:v>
                </c:pt>
                <c:pt idx="14">
                  <c:v>0.51576465398073201</c:v>
                </c:pt>
                <c:pt idx="15">
                  <c:v>0.50980002692341797</c:v>
                </c:pt>
                <c:pt idx="16">
                  <c:v>0.47256439042091364</c:v>
                </c:pt>
                <c:pt idx="17">
                  <c:v>0.43973576848208906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57E1-4F2D-85E3-F1A09D000B26}"/>
            </c:ext>
          </c:extLst>
        </c:ser>
        <c:ser>
          <c:idx val="3"/>
          <c:order val="2"/>
          <c:tx>
            <c:strRef>
              <c:f>'Qualidade Regulatoria'!$A$217</c:f>
              <c:strCache>
                <c:ptCount val="1"/>
                <c:pt idx="0">
                  <c:v>América Latina e Caribe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6"/>
            <c:spPr>
              <a:solidFill>
                <a:schemeClr val="tx1"/>
              </a:solidFill>
              <a:ln w="15875">
                <a:solidFill>
                  <a:schemeClr val="bg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1197869759579595E-2"/>
                  <c:y val="2.00415112871953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E1-4F2D-85E3-F1A09D000B26}"/>
                </c:ext>
              </c:extLst>
            </c:dLbl>
            <c:dLbl>
              <c:idx val="1"/>
              <c:layout>
                <c:manualLayout>
                  <c:x val="-1.7596652479339382E-2"/>
                  <c:y val="4.67445028332504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7E1-4F2D-85E3-F1A09D000B26}"/>
                </c:ext>
              </c:extLst>
            </c:dLbl>
            <c:dLbl>
              <c:idx val="2"/>
              <c:layout>
                <c:manualLayout>
                  <c:x val="-2.3995435199099111E-2"/>
                  <c:y val="2.767093744321108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7E1-4F2D-85E3-F1A09D000B26}"/>
                </c:ext>
              </c:extLst>
            </c:dLbl>
            <c:dLbl>
              <c:idx val="3"/>
              <c:layout>
                <c:manualLayout>
                  <c:x val="-1.9729580052592659E-2"/>
                  <c:y val="2.576358090420714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7E1-4F2D-85E3-F1A09D000B26}"/>
                </c:ext>
              </c:extLst>
            </c:dLbl>
            <c:dLbl>
              <c:idx val="4"/>
              <c:layout>
                <c:manualLayout>
                  <c:x val="-1.5463724906086147E-2"/>
                  <c:y val="2.95782939822150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7E1-4F2D-85E3-F1A09D000B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'Qualidade Regulatoria'!$D$217:$U$217</c:f>
              <c:numCache>
                <c:formatCode>0.00</c:formatCode>
                <c:ptCount val="18"/>
                <c:pt idx="0">
                  <c:v>0.26838718605337336</c:v>
                </c:pt>
                <c:pt idx="1">
                  <c:v>0.34032079788252106</c:v>
                </c:pt>
                <c:pt idx="2">
                  <c:v>0.26651740935001822</c:v>
                </c:pt>
                <c:pt idx="3">
                  <c:v>0.18737368771453966</c:v>
                </c:pt>
                <c:pt idx="4">
                  <c:v>0.16295091546065099</c:v>
                </c:pt>
                <c:pt idx="5">
                  <c:v>0.13042967878282069</c:v>
                </c:pt>
                <c:pt idx="6">
                  <c:v>0.21857185838744045</c:v>
                </c:pt>
                <c:pt idx="7">
                  <c:v>0.21698649795725941</c:v>
                </c:pt>
                <c:pt idx="8">
                  <c:v>0.1972079450264573</c:v>
                </c:pt>
                <c:pt idx="9">
                  <c:v>0.19426179360598325</c:v>
                </c:pt>
                <c:pt idx="10">
                  <c:v>0.1690506163984537</c:v>
                </c:pt>
                <c:pt idx="11">
                  <c:v>0.17048524096608161</c:v>
                </c:pt>
                <c:pt idx="12">
                  <c:v>0.17687490321695803</c:v>
                </c:pt>
                <c:pt idx="13">
                  <c:v>0.16707516554743052</c:v>
                </c:pt>
                <c:pt idx="14">
                  <c:v>0.1616478618234396</c:v>
                </c:pt>
                <c:pt idx="15">
                  <c:v>9.6502846536728054E-2</c:v>
                </c:pt>
                <c:pt idx="16">
                  <c:v>8.4335291996980324E-2</c:v>
                </c:pt>
                <c:pt idx="17">
                  <c:v>7.0744866170944318E-2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57E1-4F2D-85E3-F1A09D000B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67806432"/>
        <c:axId val="184470016"/>
      </c:lineChart>
      <c:catAx>
        <c:axId val="1967806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84470016"/>
        <c:crosses val="autoZero"/>
        <c:auto val="1"/>
        <c:lblAlgn val="ctr"/>
        <c:lblOffset val="200"/>
        <c:noMultiLvlLbl val="0"/>
      </c:catAx>
      <c:valAx>
        <c:axId val="184470016"/>
        <c:scaling>
          <c:orientation val="minMax"/>
          <c:max val="0.60000000000000009"/>
          <c:min val="-0.30000000000000004"/>
        </c:scaling>
        <c:delete val="0"/>
        <c:axPos val="l"/>
        <c:majorGridlines>
          <c:spPr>
            <a:ln w="6350" cap="flat" cmpd="sng" algn="ctr">
              <a:solidFill>
                <a:schemeClr val="bg2"/>
              </a:solidFill>
              <a:prstDash val="lgDash"/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12700">
            <a:solidFill>
              <a:schemeClr val="tx1"/>
            </a:solidFill>
            <a:prstDash val="solid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967806432"/>
        <c:crosses val="autoZero"/>
        <c:crossBetween val="between"/>
        <c:majorUnit val="0.1500000000000000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2476717429832511"/>
          <c:w val="0.99725364581562015"/>
          <c:h val="7.40832733516949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042857039865122E-2"/>
          <c:y val="0.10773568528644333"/>
          <c:w val="0.98734518324791221"/>
          <c:h val="0.67285761397884636"/>
        </c:manualLayout>
      </c:layout>
      <c:barChart>
        <c:barDir val="col"/>
        <c:grouping val="clustered"/>
        <c:varyColors val="0"/>
        <c:ser>
          <c:idx val="1"/>
          <c:order val="0"/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'DADOS AQUI'!$A$3:$A$7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'DADOS AQUI'!$S$3:$S$7</c:f>
              <c:numCache>
                <c:formatCode>_-* #,##0.0_-;\-* #,##0.0_-;_-* "-"??_-;_-@_-</c:formatCode>
                <c:ptCount val="5"/>
                <c:pt idx="0">
                  <c:v>0.5681835984100001</c:v>
                </c:pt>
                <c:pt idx="1">
                  <c:v>0.87960506570000008</c:v>
                </c:pt>
                <c:pt idx="2">
                  <c:v>1.1609929032199999</c:v>
                </c:pt>
                <c:pt idx="3">
                  <c:v>1.066316029</c:v>
                </c:pt>
                <c:pt idx="4">
                  <c:v>1.5560939211100002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ED-4A43-A6B1-A8B2370C9B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59"/>
        <c:axId val="963362384"/>
        <c:axId val="1107509264"/>
      </c:barChart>
      <c:catAx>
        <c:axId val="963362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107509264"/>
        <c:crosses val="autoZero"/>
        <c:auto val="1"/>
        <c:lblAlgn val="ctr"/>
        <c:lblOffset val="300"/>
        <c:noMultiLvlLbl val="0"/>
      </c:catAx>
      <c:valAx>
        <c:axId val="1107509264"/>
        <c:scaling>
          <c:orientation val="minMax"/>
        </c:scaling>
        <c:delete val="1"/>
        <c:axPos val="l"/>
        <c:numFmt formatCode="_-* #,##0.0_-;\-* #,##0.0_-;_-* &quot;-&quot;??_-;_-@_-" sourceLinked="1"/>
        <c:majorTickMark val="none"/>
        <c:minorTickMark val="none"/>
        <c:tickLblPos val="nextTo"/>
        <c:crossAx val="963362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C972E-CEB1-4D84-BF11-C20696BFB582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9A03D-4450-43F9-A92D-ED0EDBB867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3509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7225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788831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854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97459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19109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456940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425777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Sem carência, no limite, alguns indivíduos entrariam no plano somente no momento em que precisar de tratamento, onerando os demais; </a:t>
            </a:r>
          </a:p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Em outros países, por exemplo, a operadora pode negar o risco. No Brasil tal situação não é permitida e o cumprimento da carência é a última salvaguarda para proteção do mútuo de beneficiários.  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8275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Sem carência, no limite, alguns indivíduos entrariam no plano somente no momento em que precisar de tratamento, onerando os demais; </a:t>
            </a:r>
          </a:p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Em outros países, por exemplo, a operadora pode negar o risco. No Brasil tal situação não é permitida e o cumprimento da carência é a última salvaguarda para proteção do mútuo de beneficiários.  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82444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Sem carência, no limite, alguns indivíduos entrariam no plano somente no momento em que precisar de tratamento, onerando os demais; </a:t>
            </a:r>
          </a:p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Em outros países, por exemplo, a operadora pode negar o risco. No Brasil tal situação não é permitida e o cumprimento da carência é a última salvaguarda para proteção do mútuo de beneficiários.  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3494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Sem carência, no limite, alguns indivíduos entrariam no plano somente no momento em que precisar de tratamento, onerando os demais; </a:t>
            </a:r>
          </a:p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Em outros países, por exemplo, a operadora pode negar o risco. No Brasil tal situação não é permitida e o cumprimento da carência é a última salvaguarda para proteção do mútuo de beneficiários.  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0248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49394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Sem carência, no limite, alguns indivíduos entrariam no plano somente no momento em que precisar de tratamento, onerando os demais; </a:t>
            </a:r>
          </a:p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Em outros países, por exemplo, a operadora pode negar o risco. No Brasil tal situação não é permitida e o cumprimento da carência é a última salvaguarda para proteção do mútuo de beneficiários.  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2570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99960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08799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Sem carência, no limite, alguns indivíduos entrariam no plano somente no momento em que precisar de tratamento, onerando os demais; </a:t>
            </a:r>
          </a:p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Em outros países, por exemplo, a operadora pode negar o risco. No Brasil tal situação não é permitida e o cumprimento da carência é a última salvaguarda para proteção do mútuo de beneficiários.  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4253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Sem carência, no limite, alguns indivíduos entrariam no plano somente no momento em que precisar de tratamento, onerando os demais; </a:t>
            </a:r>
          </a:p>
          <a:p>
            <a:pPr marL="342900" indent="-3429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altLang="pt-B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Em outros países, por exemplo, a operadora pode negar o risco. No Brasil tal situação não é permitida e o cumprimento da carência é a última salvaguarda para proteção do mútuo de beneficiários.  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2160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98521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54897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40075-271F-44F7-827E-18C9C694BA84}" type="slidenum">
              <a:rPr lang="pt-BR" smtClean="0"/>
              <a:pPr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34444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143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9190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930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 userDrawn="1"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 userDrawn="1"/>
        </p:nvSpPr>
        <p:spPr>
          <a:xfrm>
            <a:off x="5868144" y="6481164"/>
            <a:ext cx="3139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48355DA-B883-4A54-8AFD-692797AF21ED}" type="slidenum">
              <a:rPr lang="pt-BR" sz="12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‹nº›</a:t>
            </a:fld>
            <a:r>
              <a:rPr lang="pt-B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27</a:t>
            </a:r>
          </a:p>
        </p:txBody>
      </p:sp>
    </p:spTree>
    <p:extLst>
      <p:ext uri="{BB962C8B-B14F-4D97-AF65-F5344CB8AC3E}">
        <p14:creationId xmlns:p14="http://schemas.microsoft.com/office/powerpoint/2010/main" val="3872247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428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0699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4767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1262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63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3522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502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461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4B777-2E0D-4BF5-99FE-CBC092D56134}" type="datetimeFigureOut">
              <a:rPr lang="pt-BR" smtClean="0"/>
              <a:t>25/07/2023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66372-8C02-4CD5-AEB4-C9809FBB44C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5780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github.com/courtsbr/esaj" TargetMode="External"/><Relationship Id="rId11" Type="http://schemas.openxmlformats.org/officeDocument/2006/relationships/image" Target="../media/image16.png"/><Relationship Id="rId5" Type="http://schemas.openxmlformats.org/officeDocument/2006/relationships/hyperlink" Target="https://github.com/abjur/abjutils" TargetMode="External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econ.puc-rio.br/uploads/adm/trabalhos/files/td626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abj.org.br/index.php/s/BcqH50UfuOp4ZRb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16.251.99.4/wp-content/uploads/2016/10/iStock_000017696525Large.jpg">
            <a:extLst>
              <a:ext uri="{FF2B5EF4-FFF2-40B4-BE49-F238E27FC236}">
                <a16:creationId xmlns:a16="http://schemas.microsoft.com/office/drawing/2014/main" id="{F3197B02-6599-4AE8-A18A-0165E3B59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53357" cy="544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3B9D876B-49C4-49E9-BCBC-F6244E16EF39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F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8541B45E-6352-449A-939B-ABD0146804E4}"/>
              </a:ext>
            </a:extLst>
          </p:cNvPr>
          <p:cNvSpPr/>
          <p:nvPr/>
        </p:nvSpPr>
        <p:spPr>
          <a:xfrm>
            <a:off x="-25155" y="4749828"/>
            <a:ext cx="9169155" cy="1777143"/>
          </a:xfrm>
          <a:prstGeom prst="rect">
            <a:avLst/>
          </a:prstGeom>
          <a:solidFill>
            <a:srgbClr val="0028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C28D3C02-5A2C-4F53-A0E9-5B67E490D4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352" y="5067270"/>
            <a:ext cx="3293206" cy="114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85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0.gstatic.com/images?q=tbn:ANd9GcSez3aFFCEzKPbMaK3zXqaKS8vhk-K9fF4xweGWPzjkraIW8MNoQg">
            <a:extLst>
              <a:ext uri="{FF2B5EF4-FFF2-40B4-BE49-F238E27FC236}">
                <a16:creationId xmlns:a16="http://schemas.microsoft.com/office/drawing/2014/main" id="{251C1785-202E-4F10-BB8B-BA1D9D387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992"/>
            <a:ext cx="7765774" cy="578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57EF9053-C05E-4EA7-98B0-B3DC33B47EE3}"/>
              </a:ext>
            </a:extLst>
          </p:cNvPr>
          <p:cNvSpPr/>
          <p:nvPr/>
        </p:nvSpPr>
        <p:spPr>
          <a:xfrm>
            <a:off x="-1" y="511889"/>
            <a:ext cx="8004314" cy="583422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2C3099CB-3C43-4AC6-B5EA-E683FFCAA8A5}"/>
              </a:ext>
            </a:extLst>
          </p:cNvPr>
          <p:cNvSpPr txBox="1"/>
          <p:nvPr/>
        </p:nvSpPr>
        <p:spPr>
          <a:xfrm>
            <a:off x="0" y="1534067"/>
            <a:ext cx="4028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BR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Webscrapping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código fonte (</a:t>
            </a:r>
            <a:r>
              <a:rPr lang="pt-BR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do portal E-SAJ do TJSP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8E9078F5-3FF1-43D6-8C8D-93FC93F0830E}"/>
              </a:ext>
            </a:extLst>
          </p:cNvPr>
          <p:cNvSpPr txBox="1"/>
          <p:nvPr/>
        </p:nvSpPr>
        <p:spPr>
          <a:xfrm>
            <a:off x="0" y="3183304"/>
            <a:ext cx="42274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Transformar o código “raspado” em tabelas através de </a:t>
            </a:r>
            <a:r>
              <a:rPr lang="pt-BR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pt-BR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A68C3B1A-F960-4B03-8C13-082F07ABD0F6}"/>
              </a:ext>
            </a:extLst>
          </p:cNvPr>
          <p:cNvSpPr txBox="1"/>
          <p:nvPr/>
        </p:nvSpPr>
        <p:spPr>
          <a:xfrm>
            <a:off x="-3" y="5050957"/>
            <a:ext cx="4028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Utilizar as tabelas para análises e modelagem estatística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3F319817-085D-40DC-BDED-2497A76238DB}"/>
              </a:ext>
            </a:extLst>
          </p:cNvPr>
          <p:cNvSpPr txBox="1"/>
          <p:nvPr/>
        </p:nvSpPr>
        <p:spPr>
          <a:xfrm>
            <a:off x="0" y="760603"/>
            <a:ext cx="7909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obter os dados - Processos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4" descr="Resultado de imagem para esaj">
            <a:extLst>
              <a:ext uri="{FF2B5EF4-FFF2-40B4-BE49-F238E27FC236}">
                <a16:creationId xmlns:a16="http://schemas.microsoft.com/office/drawing/2014/main" id="{0AD3FEE9-AB54-4A81-A521-518BB1BB8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569" y="1726900"/>
            <a:ext cx="1616766" cy="97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Agrupar 13">
            <a:extLst>
              <a:ext uri="{FF2B5EF4-FFF2-40B4-BE49-F238E27FC236}">
                <a16:creationId xmlns:a16="http://schemas.microsoft.com/office/drawing/2014/main" id="{957E5F19-80FF-4C4B-88A3-9B174B08ACAB}"/>
              </a:ext>
            </a:extLst>
          </p:cNvPr>
          <p:cNvGrpSpPr/>
          <p:nvPr/>
        </p:nvGrpSpPr>
        <p:grpSpPr>
          <a:xfrm>
            <a:off x="7021244" y="1701959"/>
            <a:ext cx="2032400" cy="962421"/>
            <a:chOff x="5185072" y="1752588"/>
            <a:chExt cx="2408737" cy="1239089"/>
          </a:xfrm>
        </p:grpSpPr>
        <p:pic>
          <p:nvPicPr>
            <p:cNvPr id="20" name="Picture 2" descr="Imagem relacionada">
              <a:extLst>
                <a:ext uri="{FF2B5EF4-FFF2-40B4-BE49-F238E27FC236}">
                  <a16:creationId xmlns:a16="http://schemas.microsoft.com/office/drawing/2014/main" id="{ABFA6EFF-E201-4024-B7CF-93F86534FA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5072" y="1752588"/>
              <a:ext cx="1202634" cy="1239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2" descr="Resultado de imagem para pdf symbol">
              <a:extLst>
                <a:ext uri="{FF2B5EF4-FFF2-40B4-BE49-F238E27FC236}">
                  <a16:creationId xmlns:a16="http://schemas.microsoft.com/office/drawing/2014/main" id="{85DE465A-FF9D-434C-B4E0-03B9CEF957C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07" t="7829" r="11389" b="10800"/>
            <a:stretch/>
          </p:blipFill>
          <p:spPr bwMode="auto">
            <a:xfrm>
              <a:off x="6391176" y="1752588"/>
              <a:ext cx="1202633" cy="1239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6" name="Picture 10" descr="Resultado de imagem para table icon">
            <a:extLst>
              <a:ext uri="{FF2B5EF4-FFF2-40B4-BE49-F238E27FC236}">
                <a16:creationId xmlns:a16="http://schemas.microsoft.com/office/drawing/2014/main" id="{B904D918-8B16-4F39-9B2F-459EDAFBF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288" y="3221028"/>
            <a:ext cx="1936605" cy="107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Agrupar 29">
            <a:extLst>
              <a:ext uri="{FF2B5EF4-FFF2-40B4-BE49-F238E27FC236}">
                <a16:creationId xmlns:a16="http://schemas.microsoft.com/office/drawing/2014/main" id="{88D26CA3-991D-45EA-98F3-0E588FBDE695}"/>
              </a:ext>
            </a:extLst>
          </p:cNvPr>
          <p:cNvGrpSpPr/>
          <p:nvPr/>
        </p:nvGrpSpPr>
        <p:grpSpPr>
          <a:xfrm>
            <a:off x="4417748" y="3358245"/>
            <a:ext cx="2032400" cy="962421"/>
            <a:chOff x="5185072" y="1752588"/>
            <a:chExt cx="2408737" cy="1239089"/>
          </a:xfrm>
        </p:grpSpPr>
        <p:pic>
          <p:nvPicPr>
            <p:cNvPr id="31" name="Picture 2" descr="Imagem relacionada">
              <a:extLst>
                <a:ext uri="{FF2B5EF4-FFF2-40B4-BE49-F238E27FC236}">
                  <a16:creationId xmlns:a16="http://schemas.microsoft.com/office/drawing/2014/main" id="{276D55B1-C12F-4958-BE06-36944ACE88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5072" y="1752588"/>
              <a:ext cx="1202634" cy="1239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2" descr="Resultado de imagem para pdf symbol">
              <a:extLst>
                <a:ext uri="{FF2B5EF4-FFF2-40B4-BE49-F238E27FC236}">
                  <a16:creationId xmlns:a16="http://schemas.microsoft.com/office/drawing/2014/main" id="{1773E6ED-64B0-451D-9283-52F6F399A3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07" t="7829" r="11389" b="10800"/>
            <a:stretch/>
          </p:blipFill>
          <p:spPr bwMode="auto">
            <a:xfrm>
              <a:off x="6391176" y="1752588"/>
              <a:ext cx="1202633" cy="1239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Seta: para a Direita 32">
            <a:extLst>
              <a:ext uri="{FF2B5EF4-FFF2-40B4-BE49-F238E27FC236}">
                <a16:creationId xmlns:a16="http://schemas.microsoft.com/office/drawing/2014/main" id="{96A3E970-A589-40D3-ADD0-336D4FC4B206}"/>
              </a:ext>
            </a:extLst>
          </p:cNvPr>
          <p:cNvSpPr/>
          <p:nvPr/>
        </p:nvSpPr>
        <p:spPr>
          <a:xfrm>
            <a:off x="6584671" y="2191469"/>
            <a:ext cx="592060" cy="416874"/>
          </a:xfrm>
          <a:prstGeom prst="rightArrow">
            <a:avLst>
              <a:gd name="adj1" fmla="val 41490"/>
              <a:gd name="adj2" fmla="val 8404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Seta: para a Direita 33">
            <a:extLst>
              <a:ext uri="{FF2B5EF4-FFF2-40B4-BE49-F238E27FC236}">
                <a16:creationId xmlns:a16="http://schemas.microsoft.com/office/drawing/2014/main" id="{CCC646CE-637E-48FD-93E4-2D632211F330}"/>
              </a:ext>
            </a:extLst>
          </p:cNvPr>
          <p:cNvSpPr/>
          <p:nvPr/>
        </p:nvSpPr>
        <p:spPr>
          <a:xfrm>
            <a:off x="6584671" y="3719917"/>
            <a:ext cx="592060" cy="416874"/>
          </a:xfrm>
          <a:prstGeom prst="rightArrow">
            <a:avLst>
              <a:gd name="adj1" fmla="val 41490"/>
              <a:gd name="adj2" fmla="val 8404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5" name="Picture 10" descr="Resultado de imagem para table icon">
            <a:extLst>
              <a:ext uri="{FF2B5EF4-FFF2-40B4-BE49-F238E27FC236}">
                <a16:creationId xmlns:a16="http://schemas.microsoft.com/office/drawing/2014/main" id="{7089A39C-82D4-43EF-AAA0-1F0E8B71C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649" y="4974230"/>
            <a:ext cx="1936605" cy="107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Seta: para a Direita 35">
            <a:extLst>
              <a:ext uri="{FF2B5EF4-FFF2-40B4-BE49-F238E27FC236}">
                <a16:creationId xmlns:a16="http://schemas.microsoft.com/office/drawing/2014/main" id="{457B0BA9-9204-44E8-BFC9-EBB5C77D17EC}"/>
              </a:ext>
            </a:extLst>
          </p:cNvPr>
          <p:cNvSpPr/>
          <p:nvPr/>
        </p:nvSpPr>
        <p:spPr>
          <a:xfrm>
            <a:off x="6546430" y="5248364"/>
            <a:ext cx="592060" cy="416874"/>
          </a:xfrm>
          <a:prstGeom prst="rightArrow">
            <a:avLst>
              <a:gd name="adj1" fmla="val 41490"/>
              <a:gd name="adj2" fmla="val 8404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7" name="Picture 14" descr="http://paxcom.net/wp-content/uploads/2016/09/%5EFB570B3C576696A7987EBF14EA8534D0BF259BBB0630FD76C3%5Epimgpsh_fullsize_distr.jpg">
            <a:extLst>
              <a:ext uri="{FF2B5EF4-FFF2-40B4-BE49-F238E27FC236}">
                <a16:creationId xmlns:a16="http://schemas.microsoft.com/office/drawing/2014/main" id="{DCAD66D8-9CCE-43F6-91A2-E2AB383D3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878" y="4852160"/>
            <a:ext cx="1954918" cy="119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aixaDeTexto 24">
            <a:extLst>
              <a:ext uri="{FF2B5EF4-FFF2-40B4-BE49-F238E27FC236}">
                <a16:creationId xmlns:a16="http://schemas.microsoft.com/office/drawing/2014/main" id="{051297E5-2DB3-4C87-8AFC-657E60C75B63}"/>
              </a:ext>
            </a:extLst>
          </p:cNvPr>
          <p:cNvSpPr txBox="1"/>
          <p:nvPr/>
        </p:nvSpPr>
        <p:spPr>
          <a:xfrm>
            <a:off x="0" y="1532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Caso: Processos TJSP</a:t>
            </a:r>
          </a:p>
        </p:txBody>
      </p:sp>
    </p:spTree>
    <p:extLst>
      <p:ext uri="{BB962C8B-B14F-4D97-AF65-F5344CB8AC3E}">
        <p14:creationId xmlns:p14="http://schemas.microsoft.com/office/powerpoint/2010/main" val="2645627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ncrypted-tbn0.gstatic.com/images?q=tbn:ANd9GcSez3aFFCEzKPbMaK3zXqaKS8vhk-K9fF4xweGWPzjkraIW8MNoQg">
            <a:extLst>
              <a:ext uri="{FF2B5EF4-FFF2-40B4-BE49-F238E27FC236}">
                <a16:creationId xmlns:a16="http://schemas.microsoft.com/office/drawing/2014/main" id="{251C1785-202E-4F10-BB8B-BA1D9D387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992"/>
            <a:ext cx="7765774" cy="578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57EF9053-C05E-4EA7-98B0-B3DC33B47EE3}"/>
              </a:ext>
            </a:extLst>
          </p:cNvPr>
          <p:cNvSpPr/>
          <p:nvPr/>
        </p:nvSpPr>
        <p:spPr>
          <a:xfrm>
            <a:off x="-1" y="511889"/>
            <a:ext cx="8004314" cy="583422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810AA0F-6627-4DCA-8F07-A894EC861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01963"/>
            <a:ext cx="8211905" cy="2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altLang="pt-BR" sz="1200" dirty="0">
                <a:solidFill>
                  <a:schemeClr val="bg1"/>
                </a:solidFill>
                <a:latin typeface="+mn-lt"/>
              </a:rPr>
              <a:t>Fonte: Elaborado pela Abramge a partir da linguagem R, com as bibliotecas “</a:t>
            </a:r>
            <a:r>
              <a:rPr lang="pt-BR" altLang="pt-BR" sz="1200" i="1" dirty="0" err="1">
                <a:solidFill>
                  <a:schemeClr val="bg1"/>
                </a:solidFill>
                <a:latin typeface="+mn-lt"/>
              </a:rPr>
              <a:t>esaj</a:t>
            </a:r>
            <a:r>
              <a:rPr lang="pt-BR" altLang="pt-BR" sz="1200" dirty="0">
                <a:solidFill>
                  <a:schemeClr val="bg1"/>
                </a:solidFill>
                <a:latin typeface="+mn-lt"/>
              </a:rPr>
              <a:t>” e “</a:t>
            </a:r>
            <a:r>
              <a:rPr lang="pt-BR" altLang="pt-BR" sz="1200" i="1" dirty="0" err="1">
                <a:solidFill>
                  <a:schemeClr val="bg1"/>
                </a:solidFill>
                <a:latin typeface="+mn-lt"/>
              </a:rPr>
              <a:t>abjutils</a:t>
            </a:r>
            <a:r>
              <a:rPr lang="pt-BR" altLang="pt-BR" sz="1200" dirty="0">
                <a:solidFill>
                  <a:schemeClr val="bg1"/>
                </a:solidFill>
                <a:latin typeface="+mn-lt"/>
              </a:rPr>
              <a:t>” da ABJ</a:t>
            </a:r>
          </a:p>
        </p:txBody>
      </p:sp>
      <p:pic>
        <p:nvPicPr>
          <p:cNvPr id="14" name="Picture 8" descr="@abjur">
            <a:extLst>
              <a:ext uri="{FF2B5EF4-FFF2-40B4-BE49-F238E27FC236}">
                <a16:creationId xmlns:a16="http://schemas.microsoft.com/office/drawing/2014/main" id="{D56150E7-4619-4A4C-B167-384835E1C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687" y="3966669"/>
            <a:ext cx="1786547" cy="1565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aixaDeTexto 23">
            <a:extLst>
              <a:ext uri="{FF2B5EF4-FFF2-40B4-BE49-F238E27FC236}">
                <a16:creationId xmlns:a16="http://schemas.microsoft.com/office/drawing/2014/main" id="{C841FF88-F6A0-4677-B9B4-449A21903F6B}"/>
              </a:ext>
            </a:extLst>
          </p:cNvPr>
          <p:cNvSpPr txBox="1"/>
          <p:nvPr/>
        </p:nvSpPr>
        <p:spPr>
          <a:xfrm>
            <a:off x="0" y="760603"/>
            <a:ext cx="7909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obter os dados - Ferramentas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1299E62-0A59-4447-9732-E5E04598E150}"/>
              </a:ext>
            </a:extLst>
          </p:cNvPr>
          <p:cNvSpPr txBox="1"/>
          <p:nvPr/>
        </p:nvSpPr>
        <p:spPr>
          <a:xfrm>
            <a:off x="-13256" y="1811372"/>
            <a:ext cx="55515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Linguagem de Programação R</a:t>
            </a:r>
          </a:p>
          <a:p>
            <a:endParaRPr lang="pt-BR" sz="1200" b="1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Linguagem e também um ambiente de desenvolvimento gratuito integrado para cálculos estatísticos e gráficos</a:t>
            </a:r>
          </a:p>
          <a:p>
            <a:endParaRPr lang="pt-BR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Possibilita o uso de extensões (bibliotecas) para diversas finalidades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2C20F6C1-0EED-42FA-8C7F-F21D33CB5371}"/>
              </a:ext>
            </a:extLst>
          </p:cNvPr>
          <p:cNvSpPr txBox="1"/>
          <p:nvPr/>
        </p:nvSpPr>
        <p:spPr>
          <a:xfrm>
            <a:off x="-3" y="4168059"/>
            <a:ext cx="64273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Bibliotecas </a:t>
            </a:r>
            <a:r>
              <a:rPr lang="pt-BR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pt-BR" sz="20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esaj</a:t>
            </a:r>
            <a:r>
              <a:rPr lang="pt-BR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pt-BR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pt-BR" sz="20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abjutils</a:t>
            </a:r>
            <a:r>
              <a:rPr lang="pt-BR" sz="20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*</a:t>
            </a:r>
          </a:p>
          <a:p>
            <a:endParaRPr lang="pt-BR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Extensões desenvolvidas por pesquisadores da Associação Brasileira de </a:t>
            </a:r>
            <a:r>
              <a:rPr lang="pt-BR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Jurimetria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(ABJ) para obter dados do portal E-SAJ do TJSP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3E848BFB-129E-44B7-A3CF-6756A12C6C3C}"/>
              </a:ext>
            </a:extLst>
          </p:cNvPr>
          <p:cNvSpPr/>
          <p:nvPr/>
        </p:nvSpPr>
        <p:spPr>
          <a:xfrm>
            <a:off x="-2" y="6164702"/>
            <a:ext cx="91440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 TRECENTI, Júlio; CORREA, Fernando.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abjutils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Useful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Tools for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Jurimetrical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Analysis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Used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by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Brazilian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Jurimetrics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Association</a:t>
            </a:r>
            <a:r>
              <a:rPr lang="pt-BR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R </a:t>
            </a:r>
            <a:r>
              <a:rPr lang="pt-BR" sz="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package</a:t>
            </a:r>
            <a:r>
              <a:rPr lang="pt-BR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version</a:t>
            </a:r>
            <a:r>
              <a:rPr lang="pt-BR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0.0.1, 2014. Disponível em: </a:t>
            </a:r>
            <a:r>
              <a:rPr lang="pt-BR" sz="800" dirty="0">
                <a:hlinkClick r:id="rId5"/>
              </a:rPr>
              <a:t>https://github.com/abjur/abjutils</a:t>
            </a:r>
            <a:r>
              <a:rPr lang="pt-BR" sz="800" dirty="0"/>
              <a:t> </a:t>
            </a:r>
            <a:endParaRPr lang="pt-BR" sz="800" b="0" i="0" dirty="0">
              <a:effectLst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DC217D5-6D2E-4E1B-9BAC-5BCDD5CA76AD}"/>
              </a:ext>
            </a:extLst>
          </p:cNvPr>
          <p:cNvSpPr/>
          <p:nvPr/>
        </p:nvSpPr>
        <p:spPr>
          <a:xfrm>
            <a:off x="13250" y="5949616"/>
            <a:ext cx="821190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 LENTE, Caio; CORREA, Fernando; TRECENTI, Júlio.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esaj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Scrapers for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many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e-SAJ</a:t>
            </a:r>
            <a:r>
              <a:rPr lang="pt-BR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systems</a:t>
            </a:r>
            <a:r>
              <a:rPr lang="pt-BR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R </a:t>
            </a:r>
            <a:r>
              <a:rPr lang="pt-BR" sz="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package</a:t>
            </a:r>
            <a:r>
              <a:rPr lang="pt-BR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8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version</a:t>
            </a:r>
            <a:r>
              <a:rPr lang="pt-BR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0.1.2.9000, 2014. Disponível em</a:t>
            </a:r>
            <a:r>
              <a:rPr lang="pt-BR" sz="800" dirty="0">
                <a:solidFill>
                  <a:srgbClr val="000000"/>
                </a:solidFill>
              </a:rPr>
              <a:t>: </a:t>
            </a:r>
            <a:r>
              <a:rPr lang="pt-BR" sz="800" dirty="0">
                <a:solidFill>
                  <a:srgbClr val="000000"/>
                </a:solidFill>
                <a:hlinkClick r:id="rId6"/>
              </a:rPr>
              <a:t>https://github.com/courtsbr/esaj</a:t>
            </a:r>
            <a:r>
              <a:rPr lang="pt-BR" sz="800" dirty="0">
                <a:solidFill>
                  <a:srgbClr val="000000"/>
                </a:solidFill>
              </a:rPr>
              <a:t> 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84BC77F2-9CB0-49E7-A48E-4DD46C541E34}"/>
              </a:ext>
            </a:extLst>
          </p:cNvPr>
          <p:cNvGrpSpPr/>
          <p:nvPr/>
        </p:nvGrpSpPr>
        <p:grpSpPr>
          <a:xfrm>
            <a:off x="5637309" y="1437354"/>
            <a:ext cx="3446426" cy="2033164"/>
            <a:chOff x="5637309" y="1437354"/>
            <a:chExt cx="3446426" cy="2033164"/>
          </a:xfrm>
        </p:grpSpPr>
        <p:pic>
          <p:nvPicPr>
            <p:cNvPr id="21" name="Picture 10" descr="Resultado de imagem para linguagem R">
              <a:extLst>
                <a:ext uri="{FF2B5EF4-FFF2-40B4-BE49-F238E27FC236}">
                  <a16:creationId xmlns:a16="http://schemas.microsoft.com/office/drawing/2014/main" id="{5576060D-210E-4273-89ED-D3A3CD7F49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7309" y="1437354"/>
              <a:ext cx="1384249" cy="1072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Imagem relacionada">
              <a:extLst>
                <a:ext uri="{FF2B5EF4-FFF2-40B4-BE49-F238E27FC236}">
                  <a16:creationId xmlns:a16="http://schemas.microsoft.com/office/drawing/2014/main" id="{97222B09-93CE-4269-A699-D9CE519C0F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22" t="31039" r="20903" b="29852"/>
            <a:stretch/>
          </p:blipFill>
          <p:spPr bwMode="auto">
            <a:xfrm>
              <a:off x="7232256" y="1787437"/>
              <a:ext cx="1851479" cy="729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http://hexb.in/hexagons/rvest.png">
              <a:extLst>
                <a:ext uri="{FF2B5EF4-FFF2-40B4-BE49-F238E27FC236}">
                  <a16:creationId xmlns:a16="http://schemas.microsoft.com/office/drawing/2014/main" id="{B263AFF2-1D2D-4ECA-A5E2-FBBD9941F5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7309" y="2514929"/>
              <a:ext cx="823625" cy="9555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Imagem relacionada">
              <a:extLst>
                <a:ext uri="{FF2B5EF4-FFF2-40B4-BE49-F238E27FC236}">
                  <a16:creationId xmlns:a16="http://schemas.microsoft.com/office/drawing/2014/main" id="{FB3B3D5B-9158-45EE-8122-35F04BC0A2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313" y="2514929"/>
              <a:ext cx="823625" cy="9508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 descr="Resultado de imagem para ggplot2 package symbol">
              <a:extLst>
                <a:ext uri="{FF2B5EF4-FFF2-40B4-BE49-F238E27FC236}">
                  <a16:creationId xmlns:a16="http://schemas.microsoft.com/office/drawing/2014/main" id="{1A26E0B2-7C59-46B7-97A0-BCAB87D4AA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9318" y="2514929"/>
              <a:ext cx="824417" cy="955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8D57E572-244A-49EF-80CE-7C6DABE7A04A}"/>
              </a:ext>
            </a:extLst>
          </p:cNvPr>
          <p:cNvSpPr txBox="1"/>
          <p:nvPr/>
        </p:nvSpPr>
        <p:spPr>
          <a:xfrm>
            <a:off x="0" y="1532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Caso: Processos TJSP</a:t>
            </a:r>
          </a:p>
        </p:txBody>
      </p:sp>
    </p:spTree>
    <p:extLst>
      <p:ext uri="{BB962C8B-B14F-4D97-AF65-F5344CB8AC3E}">
        <p14:creationId xmlns:p14="http://schemas.microsoft.com/office/powerpoint/2010/main" val="326177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1810AA0F-6627-4DCA-8F07-A894EC861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01963"/>
            <a:ext cx="8211905" cy="2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altLang="pt-BR" sz="1200" dirty="0">
                <a:solidFill>
                  <a:schemeClr val="bg1"/>
                </a:solidFill>
                <a:latin typeface="+mn-lt"/>
              </a:rPr>
              <a:t>Fonte: Elaborado pela Abramge a partir de dados extraídos do portal E-SAJ do TJSP.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4DB1684D-D4D2-4203-9AE9-E8F209F64C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29" y="1288777"/>
            <a:ext cx="7633542" cy="5083344"/>
          </a:xfrm>
          <a:prstGeom prst="rect">
            <a:avLst/>
          </a:prstGeom>
        </p:spPr>
      </p:pic>
      <p:sp>
        <p:nvSpPr>
          <p:cNvPr id="23" name="CaixaDeTexto 4">
            <a:extLst>
              <a:ext uri="{FF2B5EF4-FFF2-40B4-BE49-F238E27FC236}">
                <a16:creationId xmlns:a16="http://schemas.microsoft.com/office/drawing/2014/main" id="{FEC9CA35-5104-4650-A4ED-F9344E318BAC}"/>
              </a:ext>
            </a:extLst>
          </p:cNvPr>
          <p:cNvSpPr txBox="1"/>
          <p:nvPr/>
        </p:nvSpPr>
        <p:spPr>
          <a:xfrm>
            <a:off x="0" y="758825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</a:rPr>
              <a:t>Quantidade de Processos - 2ª Instância – TJSP (2007 a 2017)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90823C6-9441-410A-A856-69D5C8DFD7B8}"/>
              </a:ext>
            </a:extLst>
          </p:cNvPr>
          <p:cNvSpPr txBox="1"/>
          <p:nvPr/>
        </p:nvSpPr>
        <p:spPr>
          <a:xfrm>
            <a:off x="0" y="1532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Caso: Processos TJSP</a:t>
            </a:r>
          </a:p>
        </p:txBody>
      </p:sp>
    </p:spTree>
    <p:extLst>
      <p:ext uri="{BB962C8B-B14F-4D97-AF65-F5344CB8AC3E}">
        <p14:creationId xmlns:p14="http://schemas.microsoft.com/office/powerpoint/2010/main" val="11746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1810AA0F-6627-4DCA-8F07-A894EC861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01963"/>
            <a:ext cx="8211905" cy="2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altLang="pt-BR" sz="1200" dirty="0">
                <a:solidFill>
                  <a:schemeClr val="bg1"/>
                </a:solidFill>
                <a:latin typeface="+mn-lt"/>
              </a:rPr>
              <a:t>Fonte: Elaborado pela Abramge a partir de dados extraídos do portal E-SAJ do TJSP.</a:t>
            </a:r>
          </a:p>
        </p:txBody>
      </p:sp>
      <p:sp>
        <p:nvSpPr>
          <p:cNvPr id="23" name="CaixaDeTexto 4">
            <a:extLst>
              <a:ext uri="{FF2B5EF4-FFF2-40B4-BE49-F238E27FC236}">
                <a16:creationId xmlns:a16="http://schemas.microsoft.com/office/drawing/2014/main" id="{FEC9CA35-5104-4650-A4ED-F9344E318BAC}"/>
              </a:ext>
            </a:extLst>
          </p:cNvPr>
          <p:cNvSpPr txBox="1"/>
          <p:nvPr/>
        </p:nvSpPr>
        <p:spPr>
          <a:xfrm>
            <a:off x="0" y="758825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</a:rPr>
              <a:t>Processos conforme Classe - 2ª Instância – TJSP (2007 a 2017)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5F245D2-BC75-4C79-95D1-F950E4447D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88" y="1328239"/>
            <a:ext cx="7783754" cy="505106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40F38B6-1C68-4BE4-B581-1622A769EABA}"/>
              </a:ext>
            </a:extLst>
          </p:cNvPr>
          <p:cNvSpPr txBox="1"/>
          <p:nvPr/>
        </p:nvSpPr>
        <p:spPr>
          <a:xfrm>
            <a:off x="0" y="1532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Caso: Processos TJSP</a:t>
            </a:r>
          </a:p>
        </p:txBody>
      </p:sp>
    </p:spTree>
    <p:extLst>
      <p:ext uri="{BB962C8B-B14F-4D97-AF65-F5344CB8AC3E}">
        <p14:creationId xmlns:p14="http://schemas.microsoft.com/office/powerpoint/2010/main" val="41366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1810AA0F-6627-4DCA-8F07-A894EC861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01963"/>
            <a:ext cx="8211905" cy="2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altLang="pt-BR" sz="1200" dirty="0">
                <a:solidFill>
                  <a:schemeClr val="bg1"/>
                </a:solidFill>
                <a:latin typeface="+mn-lt"/>
              </a:rPr>
              <a:t>Fonte: Elaborado pela Abramge a partir de dados extraídos do portal E-SAJ do TJSP.</a:t>
            </a:r>
          </a:p>
        </p:txBody>
      </p:sp>
      <p:sp>
        <p:nvSpPr>
          <p:cNvPr id="23" name="CaixaDeTexto 4">
            <a:extLst>
              <a:ext uri="{FF2B5EF4-FFF2-40B4-BE49-F238E27FC236}">
                <a16:creationId xmlns:a16="http://schemas.microsoft.com/office/drawing/2014/main" id="{FEC9CA35-5104-4650-A4ED-F9344E318BAC}"/>
              </a:ext>
            </a:extLst>
          </p:cNvPr>
          <p:cNvSpPr txBox="1"/>
          <p:nvPr/>
        </p:nvSpPr>
        <p:spPr>
          <a:xfrm>
            <a:off x="0" y="758825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</a:rPr>
              <a:t>Processos conforme Situação - 2ª Instância – TJSP (2007 a 2017)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7C85681-0964-4FEE-BAA1-2483BBA7AC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28" y="1299362"/>
            <a:ext cx="7805530" cy="5071276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5CE1600-7D51-48DB-A9CF-4D09BBFC40B6}"/>
              </a:ext>
            </a:extLst>
          </p:cNvPr>
          <p:cNvSpPr txBox="1"/>
          <p:nvPr/>
        </p:nvSpPr>
        <p:spPr>
          <a:xfrm>
            <a:off x="0" y="1532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Caso: Processos TJSP</a:t>
            </a:r>
          </a:p>
        </p:txBody>
      </p:sp>
    </p:spTree>
    <p:extLst>
      <p:ext uri="{BB962C8B-B14F-4D97-AF65-F5344CB8AC3E}">
        <p14:creationId xmlns:p14="http://schemas.microsoft.com/office/powerpoint/2010/main" val="162450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1810AA0F-6627-4DCA-8F07-A894EC861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01963"/>
            <a:ext cx="8211905" cy="2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altLang="pt-BR" sz="1200" dirty="0">
                <a:solidFill>
                  <a:schemeClr val="bg1"/>
                </a:solidFill>
                <a:latin typeface="+mn-lt"/>
              </a:rPr>
              <a:t>Fonte: Elaborado pela Abramge a partir de dados extraídos do portal E-SAJ do TJSP.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9C1023A-A18C-41F8-BA82-C0B19B20E6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25" y="1158935"/>
            <a:ext cx="7649950" cy="5226755"/>
          </a:xfrm>
          <a:prstGeom prst="rect">
            <a:avLst/>
          </a:prstGeom>
        </p:spPr>
      </p:pic>
      <p:sp>
        <p:nvSpPr>
          <p:cNvPr id="10" name="CaixaDeTexto 4">
            <a:extLst>
              <a:ext uri="{FF2B5EF4-FFF2-40B4-BE49-F238E27FC236}">
                <a16:creationId xmlns:a16="http://schemas.microsoft.com/office/drawing/2014/main" id="{49DFCED5-BCA5-4160-BEEF-48D53C6A3B42}"/>
              </a:ext>
            </a:extLst>
          </p:cNvPr>
          <p:cNvSpPr txBox="1"/>
          <p:nvPr/>
        </p:nvSpPr>
        <p:spPr>
          <a:xfrm>
            <a:off x="0" y="745177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</a:rPr>
              <a:t>Quantidade de Apelações/Câmaras - 2ª Instância – TJSP (2007 a 2017)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C4BA2DF-FB0A-4D0C-903C-356341475FB0}"/>
              </a:ext>
            </a:extLst>
          </p:cNvPr>
          <p:cNvSpPr txBox="1"/>
          <p:nvPr/>
        </p:nvSpPr>
        <p:spPr>
          <a:xfrm>
            <a:off x="0" y="1532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Caso: Processos TJSP</a:t>
            </a:r>
          </a:p>
        </p:txBody>
      </p:sp>
    </p:spTree>
    <p:extLst>
      <p:ext uri="{BB962C8B-B14F-4D97-AF65-F5344CB8AC3E}">
        <p14:creationId xmlns:p14="http://schemas.microsoft.com/office/powerpoint/2010/main" val="230319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1810AA0F-6627-4DCA-8F07-A894EC861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01963"/>
            <a:ext cx="8211905" cy="2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altLang="pt-BR" sz="1200" dirty="0">
                <a:solidFill>
                  <a:schemeClr val="bg1"/>
                </a:solidFill>
                <a:latin typeface="+mn-lt"/>
              </a:rPr>
              <a:t>Fonte: Elaborado pela Abramge a partir de dados extraídos do portal E-SAJ do TJSP.</a:t>
            </a:r>
          </a:p>
        </p:txBody>
      </p:sp>
      <p:sp>
        <p:nvSpPr>
          <p:cNvPr id="23" name="CaixaDeTexto 4">
            <a:extLst>
              <a:ext uri="{FF2B5EF4-FFF2-40B4-BE49-F238E27FC236}">
                <a16:creationId xmlns:a16="http://schemas.microsoft.com/office/drawing/2014/main" id="{FEC9CA35-5104-4650-A4ED-F9344E318BAC}"/>
              </a:ext>
            </a:extLst>
          </p:cNvPr>
          <p:cNvSpPr txBox="1"/>
          <p:nvPr/>
        </p:nvSpPr>
        <p:spPr>
          <a:xfrm>
            <a:off x="0" y="758825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2000" b="1" dirty="0">
                <a:solidFill>
                  <a:srgbClr val="002060"/>
                </a:solidFill>
                <a:latin typeface="Arial" panose="020B0604020202020204" pitchFamily="34" charset="0"/>
              </a:rPr>
              <a:t>Decisões das Apelações/Câmaras - 2ª Instância – TJSP (2007 a 2017)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20BEE13-7C35-4499-9F31-6D37E8979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47" y="1158935"/>
            <a:ext cx="8211905" cy="5216991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0F406AB-946B-4163-8023-A257ACDF5D3A}"/>
              </a:ext>
            </a:extLst>
          </p:cNvPr>
          <p:cNvSpPr txBox="1"/>
          <p:nvPr/>
        </p:nvSpPr>
        <p:spPr>
          <a:xfrm>
            <a:off x="0" y="1532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Caso: Processos TJSP</a:t>
            </a:r>
          </a:p>
        </p:txBody>
      </p:sp>
    </p:spTree>
    <p:extLst>
      <p:ext uri="{BB962C8B-B14F-4D97-AF65-F5344CB8AC3E}">
        <p14:creationId xmlns:p14="http://schemas.microsoft.com/office/powerpoint/2010/main" val="343255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1810AA0F-6627-4DCA-8F07-A894EC861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01963"/>
            <a:ext cx="82119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altLang="pt-BR" sz="1200" dirty="0">
                <a:solidFill>
                  <a:schemeClr val="bg1"/>
                </a:solidFill>
                <a:latin typeface="+mn-lt"/>
              </a:rPr>
              <a:t>Fonte: Elaborado pela Abramge a partir de dados extraídos do portal E-SAJ do TJSP.</a:t>
            </a:r>
          </a:p>
        </p:txBody>
      </p:sp>
      <p:sp>
        <p:nvSpPr>
          <p:cNvPr id="23" name="CaixaDeTexto 4">
            <a:extLst>
              <a:ext uri="{FF2B5EF4-FFF2-40B4-BE49-F238E27FC236}">
                <a16:creationId xmlns:a16="http://schemas.microsoft.com/office/drawing/2014/main" id="{FEC9CA35-5104-4650-A4ED-F9344E318BAC}"/>
              </a:ext>
            </a:extLst>
          </p:cNvPr>
          <p:cNvSpPr txBox="1"/>
          <p:nvPr/>
        </p:nvSpPr>
        <p:spPr>
          <a:xfrm>
            <a:off x="0" y="758825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</a:rPr>
              <a:t>Tempo das Apelações/Decisões - 2ª Instância – TJSP (2007 a 2017)</a:t>
            </a: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C35969D3-2661-41E4-A18D-F90A905563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832517"/>
              </p:ext>
            </p:extLst>
          </p:nvPr>
        </p:nvGraphicFramePr>
        <p:xfrm>
          <a:off x="221559" y="2035597"/>
          <a:ext cx="8684571" cy="3185758"/>
        </p:xfrm>
        <a:graphic>
          <a:graphicData uri="http://schemas.openxmlformats.org/drawingml/2006/table">
            <a:tbl>
              <a:tblPr/>
              <a:tblGrid>
                <a:gridCol w="1178953">
                  <a:extLst>
                    <a:ext uri="{9D8B030D-6E8A-4147-A177-3AD203B41FA5}">
                      <a16:colId xmlns:a16="http://schemas.microsoft.com/office/drawing/2014/main" val="3947541204"/>
                    </a:ext>
                  </a:extLst>
                </a:gridCol>
                <a:gridCol w="1027208">
                  <a:extLst>
                    <a:ext uri="{9D8B030D-6E8A-4147-A177-3AD203B41FA5}">
                      <a16:colId xmlns:a16="http://schemas.microsoft.com/office/drawing/2014/main" val="1955985580"/>
                    </a:ext>
                  </a:extLst>
                </a:gridCol>
                <a:gridCol w="782078">
                  <a:extLst>
                    <a:ext uri="{9D8B030D-6E8A-4147-A177-3AD203B41FA5}">
                      <a16:colId xmlns:a16="http://schemas.microsoft.com/office/drawing/2014/main" val="708284610"/>
                    </a:ext>
                  </a:extLst>
                </a:gridCol>
                <a:gridCol w="595314">
                  <a:extLst>
                    <a:ext uri="{9D8B030D-6E8A-4147-A177-3AD203B41FA5}">
                      <a16:colId xmlns:a16="http://schemas.microsoft.com/office/drawing/2014/main" val="3669492115"/>
                    </a:ext>
                  </a:extLst>
                </a:gridCol>
                <a:gridCol w="595314">
                  <a:extLst>
                    <a:ext uri="{9D8B030D-6E8A-4147-A177-3AD203B41FA5}">
                      <a16:colId xmlns:a16="http://schemas.microsoft.com/office/drawing/2014/main" val="2531600924"/>
                    </a:ext>
                  </a:extLst>
                </a:gridCol>
                <a:gridCol w="595314">
                  <a:extLst>
                    <a:ext uri="{9D8B030D-6E8A-4147-A177-3AD203B41FA5}">
                      <a16:colId xmlns:a16="http://schemas.microsoft.com/office/drawing/2014/main" val="1182947840"/>
                    </a:ext>
                  </a:extLst>
                </a:gridCol>
                <a:gridCol w="782078">
                  <a:extLst>
                    <a:ext uri="{9D8B030D-6E8A-4147-A177-3AD203B41FA5}">
                      <a16:colId xmlns:a16="http://schemas.microsoft.com/office/drawing/2014/main" val="628223864"/>
                    </a:ext>
                  </a:extLst>
                </a:gridCol>
                <a:gridCol w="782078">
                  <a:extLst>
                    <a:ext uri="{9D8B030D-6E8A-4147-A177-3AD203B41FA5}">
                      <a16:colId xmlns:a16="http://schemas.microsoft.com/office/drawing/2014/main" val="2821301583"/>
                    </a:ext>
                  </a:extLst>
                </a:gridCol>
                <a:gridCol w="782078">
                  <a:extLst>
                    <a:ext uri="{9D8B030D-6E8A-4147-A177-3AD203B41FA5}">
                      <a16:colId xmlns:a16="http://schemas.microsoft.com/office/drawing/2014/main" val="636767150"/>
                    </a:ext>
                  </a:extLst>
                </a:gridCol>
                <a:gridCol w="782078">
                  <a:extLst>
                    <a:ext uri="{9D8B030D-6E8A-4147-A177-3AD203B41FA5}">
                      <a16:colId xmlns:a16="http://schemas.microsoft.com/office/drawing/2014/main" val="3343156527"/>
                    </a:ext>
                  </a:extLst>
                </a:gridCol>
                <a:gridCol w="782078">
                  <a:extLst>
                    <a:ext uri="{9D8B030D-6E8A-4147-A177-3AD203B41FA5}">
                      <a16:colId xmlns:a16="http://schemas.microsoft.com/office/drawing/2014/main" val="4256933926"/>
                    </a:ext>
                  </a:extLst>
                </a:gridCol>
              </a:tblGrid>
              <a:tr h="261741"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6488019"/>
                  </a:ext>
                </a:extLst>
              </a:tr>
              <a:tr h="83258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Tipo de Decisão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Quantidade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Estatísticas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339504"/>
                  </a:ext>
                </a:extLst>
              </a:tr>
              <a:tr h="83258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Mínimo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1%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99%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Máximo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Média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Mediana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Moda</a:t>
                      </a:r>
                    </a:p>
                  </a:txBody>
                  <a:tcPr marL="8125" marR="8125" marT="81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137949"/>
                  </a:ext>
                </a:extLst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negado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32.597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2.904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3.801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5.951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919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568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798335"/>
                  </a:ext>
                </a:extLst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provido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13.950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3.067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4.070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5.928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1.048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707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498126"/>
                  </a:ext>
                </a:extLst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outros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4.831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4.598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5.237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6.000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1.585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897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4.279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883109"/>
                  </a:ext>
                </a:extLst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parcial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2.102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3.269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4.488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4.978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1.241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875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393134"/>
                  </a:ext>
                </a:extLst>
              </a:tr>
              <a:tr h="26174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extinto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2.314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3.611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4.057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836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836</a:t>
                      </a:r>
                    </a:p>
                  </a:txBody>
                  <a:tcPr marL="8125" marR="8125" marT="81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166015"/>
                  </a:ext>
                </a:extLst>
              </a:tr>
            </a:tbl>
          </a:graphicData>
        </a:graphic>
      </p:graphicFrame>
      <p:sp>
        <p:nvSpPr>
          <p:cNvPr id="11" name="Retângulo 10">
            <a:extLst>
              <a:ext uri="{FF2B5EF4-FFF2-40B4-BE49-F238E27FC236}">
                <a16:creationId xmlns:a16="http://schemas.microsoft.com/office/drawing/2014/main" id="{E84FD689-188A-4F6B-B235-F77A4BB480C0}"/>
              </a:ext>
            </a:extLst>
          </p:cNvPr>
          <p:cNvSpPr/>
          <p:nvPr/>
        </p:nvSpPr>
        <p:spPr>
          <a:xfrm>
            <a:off x="7341704" y="5790013"/>
            <a:ext cx="180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900" dirty="0">
                <a:solidFill>
                  <a:srgbClr val="000000"/>
                </a:solidFill>
              </a:rPr>
              <a:t>* Amostra utilizada contém processos abertos após 2002.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ED7DB49C-918F-4CF3-9DC7-335DC2043FAF}"/>
              </a:ext>
            </a:extLst>
          </p:cNvPr>
          <p:cNvSpPr txBox="1"/>
          <p:nvPr/>
        </p:nvSpPr>
        <p:spPr>
          <a:xfrm>
            <a:off x="0" y="1532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Caso: Processos TJSP</a:t>
            </a:r>
          </a:p>
        </p:txBody>
      </p:sp>
    </p:spTree>
    <p:extLst>
      <p:ext uri="{BB962C8B-B14F-4D97-AF65-F5344CB8AC3E}">
        <p14:creationId xmlns:p14="http://schemas.microsoft.com/office/powerpoint/2010/main" val="46267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1810AA0F-6627-4DCA-8F07-A894EC861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01963"/>
            <a:ext cx="82119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altLang="pt-BR" sz="1200" dirty="0">
                <a:solidFill>
                  <a:schemeClr val="bg1"/>
                </a:solidFill>
                <a:latin typeface="+mn-lt"/>
              </a:rPr>
              <a:t>Fonte: Elaborado pela Abramge a partir de dados extraídos do portal E-SAJ do TJSP.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D036EE3-D25F-4A9D-B67E-9A1A331ED9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571" y="909435"/>
            <a:ext cx="6754857" cy="5065634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DD63434A-9FE7-4DCF-82BE-2776D6345CB3}"/>
              </a:ext>
            </a:extLst>
          </p:cNvPr>
          <p:cNvSpPr txBox="1"/>
          <p:nvPr/>
        </p:nvSpPr>
        <p:spPr>
          <a:xfrm>
            <a:off x="0" y="600289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Nas 5 principais Câmaras, a probabilidade de um processo </a:t>
            </a:r>
            <a:r>
              <a:rPr lang="pt-BR" b="1" dirty="0">
                <a:solidFill>
                  <a:srgbClr val="0070C0"/>
                </a:solidFill>
              </a:rPr>
              <a:t>durar mais de 365 dias é de 65%</a:t>
            </a: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sp>
        <p:nvSpPr>
          <p:cNvPr id="17" name="CaixaDeTexto 4">
            <a:extLst>
              <a:ext uri="{FF2B5EF4-FFF2-40B4-BE49-F238E27FC236}">
                <a16:creationId xmlns:a16="http://schemas.microsoft.com/office/drawing/2014/main" id="{B73C9162-EAEE-47FA-8635-63B609D487B2}"/>
              </a:ext>
            </a:extLst>
          </p:cNvPr>
          <p:cNvSpPr txBox="1"/>
          <p:nvPr/>
        </p:nvSpPr>
        <p:spPr>
          <a:xfrm>
            <a:off x="0" y="758825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</a:rPr>
              <a:t>Tempo das Apelações/Câmaras - 2ª Instância – TJSP (2007 a 2017)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5477B3A4-ADCF-4CAA-ADD4-32C706072461}"/>
              </a:ext>
            </a:extLst>
          </p:cNvPr>
          <p:cNvSpPr/>
          <p:nvPr/>
        </p:nvSpPr>
        <p:spPr>
          <a:xfrm>
            <a:off x="7341704" y="5568698"/>
            <a:ext cx="180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900" dirty="0">
                <a:solidFill>
                  <a:srgbClr val="000000"/>
                </a:solidFill>
              </a:rPr>
              <a:t>* Amostra utilizada contém processos abertos após 2002.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9BD98CB-65DA-47EA-894D-95681C7155E1}"/>
              </a:ext>
            </a:extLst>
          </p:cNvPr>
          <p:cNvSpPr txBox="1"/>
          <p:nvPr/>
        </p:nvSpPr>
        <p:spPr>
          <a:xfrm>
            <a:off x="0" y="1532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Caso: Processos TJSP</a:t>
            </a:r>
          </a:p>
        </p:txBody>
      </p:sp>
    </p:spTree>
    <p:extLst>
      <p:ext uri="{BB962C8B-B14F-4D97-AF65-F5344CB8AC3E}">
        <p14:creationId xmlns:p14="http://schemas.microsoft.com/office/powerpoint/2010/main" val="283308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m para corporate law">
            <a:extLst>
              <a:ext uri="{FF2B5EF4-FFF2-40B4-BE49-F238E27FC236}">
                <a16:creationId xmlns:a16="http://schemas.microsoft.com/office/drawing/2014/main" id="{87C7E3F4-8B5F-452C-A71A-0CEB35074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AB79398E-8099-4831-85FC-C9D37AC94DF9}"/>
              </a:ext>
            </a:extLst>
          </p:cNvPr>
          <p:cNvSpPr/>
          <p:nvPr/>
        </p:nvSpPr>
        <p:spPr>
          <a:xfrm>
            <a:off x="0" y="-25751"/>
            <a:ext cx="9144000" cy="6883751"/>
          </a:xfrm>
          <a:prstGeom prst="rect">
            <a:avLst/>
          </a:prstGeom>
          <a:solidFill>
            <a:schemeClr val="tx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CD32F9D-04BB-4720-8F37-BD5246A88471}"/>
              </a:ext>
            </a:extLst>
          </p:cNvPr>
          <p:cNvSpPr txBox="1"/>
          <p:nvPr/>
        </p:nvSpPr>
        <p:spPr>
          <a:xfrm>
            <a:off x="1473959" y="3416124"/>
            <a:ext cx="7301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4000" b="1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Desafios e Oportunidades: Sistema </a:t>
            </a:r>
            <a:r>
              <a:rPr lang="pt-BR" altLang="pt-BR" sz="4000" b="1" i="1" dirty="0" err="1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Lawtech</a:t>
            </a:r>
            <a:endParaRPr lang="pt-BR" altLang="pt-BR" sz="4000" i="1" dirty="0">
              <a:solidFill>
                <a:schemeClr val="bg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C330D12C-1007-46E6-B89B-E8C2F3971056}"/>
              </a:ext>
            </a:extLst>
          </p:cNvPr>
          <p:cNvCxnSpPr/>
          <p:nvPr/>
        </p:nvCxnSpPr>
        <p:spPr>
          <a:xfrm>
            <a:off x="1583160" y="4111135"/>
            <a:ext cx="75608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89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F242443-485C-4661-95D7-592301367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775" y="0"/>
            <a:ext cx="9353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348CBBD3-91E5-496A-9FB5-37BE1DF25B02}"/>
              </a:ext>
            </a:extLst>
          </p:cNvPr>
          <p:cNvSpPr txBox="1"/>
          <p:nvPr/>
        </p:nvSpPr>
        <p:spPr>
          <a:xfrm>
            <a:off x="739619" y="3386684"/>
            <a:ext cx="6127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4000" b="1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Panorama Geral</a:t>
            </a:r>
            <a:endParaRPr lang="pt-BR" altLang="pt-BR" sz="4000" dirty="0">
              <a:solidFill>
                <a:schemeClr val="bg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5B2C5A65-C8FC-4840-B43E-2D59D54FAC3E}"/>
              </a:ext>
            </a:extLst>
          </p:cNvPr>
          <p:cNvCxnSpPr/>
          <p:nvPr/>
        </p:nvCxnSpPr>
        <p:spPr>
          <a:xfrm>
            <a:off x="1583160" y="4111135"/>
            <a:ext cx="75608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6386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46C5A7F3-D400-4DAE-84F2-7D982D679B7E}"/>
              </a:ext>
            </a:extLst>
          </p:cNvPr>
          <p:cNvSpPr txBox="1"/>
          <p:nvPr/>
        </p:nvSpPr>
        <p:spPr>
          <a:xfrm>
            <a:off x="0" y="760603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Criação de Sistema de Processos para os Associados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68917A6F-1A01-46ED-8461-3E16310F642C}"/>
              </a:ext>
            </a:extLst>
          </p:cNvPr>
          <p:cNvSpPr txBox="1"/>
          <p:nvPr/>
        </p:nvSpPr>
        <p:spPr>
          <a:xfrm>
            <a:off x="1" y="2967213"/>
            <a:ext cx="914399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Objetivos:</a:t>
            </a:r>
          </a:p>
          <a:p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Atender a demanda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acesso a informação qualificada sobre o setor;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Incorporar tendência mundial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compilar e analisar grandes volumes de dados na área jurídica (</a:t>
            </a:r>
            <a:r>
              <a:rPr lang="pt-BR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 data, </a:t>
            </a:r>
            <a:r>
              <a:rPr lang="pt-BR" sz="16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analytics</a:t>
            </a:r>
            <a:r>
              <a:rPr lang="pt-BR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IA, </a:t>
            </a:r>
            <a:r>
              <a:rPr lang="pt-BR" sz="16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Facilitar a tomada decisão do associado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diante da crescente judicialização da saúde através de </a:t>
            </a:r>
            <a:r>
              <a:rPr lang="pt-B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critérios técnicos, dados e análises robustas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1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BE45C2CA-8969-4D36-BBF3-D41E5CA1BE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86909"/>
            <a:ext cx="914399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pt-BR" alt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 projeto tem por</a:t>
            </a:r>
            <a:r>
              <a:rPr lang="pt-BR" alt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propósito</a:t>
            </a:r>
            <a:r>
              <a:rPr lang="pt-BR" alt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desenvolver solução para</a:t>
            </a:r>
            <a:r>
              <a:rPr lang="pt-BR" alt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ferramenta de análise de processos da saúde suplementar</a:t>
            </a:r>
            <a:r>
              <a:rPr lang="pt-BR" alt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 meio de </a:t>
            </a:r>
            <a:r>
              <a:rPr lang="pt-BR" alt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licença para os associados</a:t>
            </a:r>
            <a:r>
              <a:rPr lang="pt-BR" altLang="pt-BR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AB82823-2C38-4D7A-9469-B1374BFAB1B3}"/>
              </a:ext>
            </a:extLst>
          </p:cNvPr>
          <p:cNvSpPr txBox="1"/>
          <p:nvPr/>
        </p:nvSpPr>
        <p:spPr>
          <a:xfrm>
            <a:off x="121152" y="108431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Desafios e Oportunidades: Sistema </a:t>
            </a:r>
            <a:r>
              <a:rPr lang="pt-BR" sz="2400" b="1" i="1" dirty="0" err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Lawtech</a:t>
            </a:r>
            <a:endParaRPr lang="pt-BR" sz="2400" b="1" i="1" dirty="0">
              <a:solidFill>
                <a:srgbClr val="2540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49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3B8CEE22-2757-4F8D-852B-56099F09F335}"/>
              </a:ext>
            </a:extLst>
          </p:cNvPr>
          <p:cNvSpPr txBox="1"/>
          <p:nvPr/>
        </p:nvSpPr>
        <p:spPr>
          <a:xfrm>
            <a:off x="121152" y="108431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Desafios e Oportunidades: Sistema </a:t>
            </a:r>
            <a:r>
              <a:rPr lang="pt-BR" sz="2400" b="1" i="1" dirty="0" err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Lawtech</a:t>
            </a:r>
            <a:endParaRPr lang="pt-BR" sz="2400" b="1" i="1" dirty="0">
              <a:solidFill>
                <a:srgbClr val="2540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5A508654-CC23-4D63-8841-A6D81CC0178F}"/>
              </a:ext>
            </a:extLst>
          </p:cNvPr>
          <p:cNvSpPr txBox="1"/>
          <p:nvPr/>
        </p:nvSpPr>
        <p:spPr>
          <a:xfrm>
            <a:off x="0" y="1843950"/>
            <a:ext cx="9144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Ferramenta para baixar dados referentes aos processos:</a:t>
            </a:r>
          </a:p>
          <a:p>
            <a:endParaRPr lang="pt-BR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Montar </a:t>
            </a:r>
            <a:r>
              <a:rPr lang="pt-BR" sz="16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dataset</a:t>
            </a:r>
            <a:r>
              <a:rPr lang="pt-B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dos processos:</a:t>
            </a:r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criar uma grande tabela com variáveis referentes as características administrativas e jurídicas dos processos;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Variáveis que já possuímos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códigos do processo e decisão; datas de abertura do processo, julgamento e publicação; relatores, revisores, valores da ação, partes; comarca; câmara; classe e situação do processo; decisão final.</a:t>
            </a:r>
          </a:p>
          <a:p>
            <a:endParaRPr lang="pt-BR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Construção de novas variáveis: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Utilizar </a:t>
            </a:r>
            <a:r>
              <a:rPr lang="pt-BR" sz="14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pt-BR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mining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 documentação dos processos para extrair dados com maior teor qualitativo, como características dos apelantes/apelados e </a:t>
            </a:r>
            <a:r>
              <a:rPr lang="pt-BR" sz="14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 decisão dos juízes (legislações citadas, precedentes jurisprudenciais, argumentação da decisão,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Elaborar um sistema de </a:t>
            </a:r>
            <a:r>
              <a:rPr lang="pt-BR" sz="16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queries</a:t>
            </a:r>
            <a:r>
              <a:rPr lang="pt-B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Criar um sistema de busca processual conforme algumas variáveis-chave, que seja de fácil navegação para o usuário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6C5A7F3-D400-4DAE-84F2-7D982D679B7E}"/>
              </a:ext>
            </a:extLst>
          </p:cNvPr>
          <p:cNvSpPr txBox="1"/>
          <p:nvPr/>
        </p:nvSpPr>
        <p:spPr>
          <a:xfrm>
            <a:off x="0" y="760603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com Processos da Saúde Suplementar para os Associados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095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3B8CEE22-2757-4F8D-852B-56099F09F335}"/>
              </a:ext>
            </a:extLst>
          </p:cNvPr>
          <p:cNvSpPr txBox="1"/>
          <p:nvPr/>
        </p:nvSpPr>
        <p:spPr>
          <a:xfrm>
            <a:off x="121152" y="108431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Desafios e Oportunidades: Sistema </a:t>
            </a:r>
            <a:r>
              <a:rPr lang="pt-BR" sz="2400" b="1" i="1" dirty="0" err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Lawtech</a:t>
            </a:r>
            <a:endParaRPr lang="pt-BR" sz="2400" b="1" i="1" dirty="0">
              <a:solidFill>
                <a:srgbClr val="2540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6C5A7F3-D400-4DAE-84F2-7D982D679B7E}"/>
              </a:ext>
            </a:extLst>
          </p:cNvPr>
          <p:cNvSpPr txBox="1"/>
          <p:nvPr/>
        </p:nvSpPr>
        <p:spPr>
          <a:xfrm>
            <a:off x="0" y="760603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com Processos da Saúde Suplementar para os Associados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D393E8E-C377-4457-AF43-B7A41D92CAB8}"/>
              </a:ext>
            </a:extLst>
          </p:cNvPr>
          <p:cNvSpPr txBox="1"/>
          <p:nvPr/>
        </p:nvSpPr>
        <p:spPr>
          <a:xfrm>
            <a:off x="0" y="1991856"/>
            <a:ext cx="91440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C00000"/>
                </a:solidFill>
              </a:rPr>
              <a:t>Dificuldades:</a:t>
            </a:r>
          </a:p>
          <a:p>
            <a:endParaRPr lang="pt-BR" sz="2000" b="1" dirty="0">
              <a:solidFill>
                <a:srgbClr val="C00000"/>
              </a:solidFill>
            </a:endParaRPr>
          </a:p>
          <a:p>
            <a:endParaRPr lang="pt-BR" sz="10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C00000"/>
                </a:solidFill>
              </a:rPr>
              <a:t>Conhecimento sobre sistemas </a:t>
            </a:r>
            <a:r>
              <a:rPr lang="pt-BR" sz="2000" b="1" i="1" dirty="0" err="1">
                <a:solidFill>
                  <a:srgbClr val="C00000"/>
                </a:solidFill>
              </a:rPr>
              <a:t>lawtech</a:t>
            </a:r>
            <a:endParaRPr lang="pt-BR" sz="2000" b="1" i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1" i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C00000"/>
                </a:solidFill>
              </a:rPr>
              <a:t>Complexidade dos dados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C00000"/>
                </a:solidFill>
              </a:rPr>
              <a:t>Operacionalização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1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rgbClr val="C00000"/>
                </a:solidFill>
              </a:rPr>
              <a:t>Sistema </a:t>
            </a:r>
            <a:r>
              <a:rPr lang="pt-BR" sz="2000" b="1" i="1" dirty="0" err="1">
                <a:solidFill>
                  <a:srgbClr val="C00000"/>
                </a:solidFill>
              </a:rPr>
              <a:t>friendly</a:t>
            </a:r>
            <a:r>
              <a:rPr lang="pt-BR" sz="2000" b="1" i="1" dirty="0">
                <a:solidFill>
                  <a:srgbClr val="C00000"/>
                </a:solidFill>
              </a:rPr>
              <a:t> </a:t>
            </a:r>
            <a:r>
              <a:rPr lang="pt-BR" sz="2000" b="1" i="1" dirty="0" err="1">
                <a:solidFill>
                  <a:srgbClr val="C00000"/>
                </a:solidFill>
              </a:rPr>
              <a:t>user</a:t>
            </a:r>
            <a:endParaRPr lang="pt-BR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703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9FB94176-2918-40E6-8756-C7F84841F8AF}"/>
              </a:ext>
            </a:extLst>
          </p:cNvPr>
          <p:cNvSpPr txBox="1"/>
          <p:nvPr/>
        </p:nvSpPr>
        <p:spPr>
          <a:xfrm>
            <a:off x="0" y="760603"/>
            <a:ext cx="7909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Benchmark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012B576-0F98-4939-8DF0-80F72B87D1B9}"/>
              </a:ext>
            </a:extLst>
          </p:cNvPr>
          <p:cNvSpPr txBox="1"/>
          <p:nvPr/>
        </p:nvSpPr>
        <p:spPr>
          <a:xfrm>
            <a:off x="0" y="148517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Muitas iniciativas em </a:t>
            </a:r>
            <a:r>
              <a:rPr lang="pt-BR" sz="2000" b="1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lawtechs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já existem no país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37F4A00-8296-4856-A866-573D93C769AF}"/>
              </a:ext>
            </a:extLst>
          </p:cNvPr>
          <p:cNvSpPr txBox="1"/>
          <p:nvPr/>
        </p:nvSpPr>
        <p:spPr>
          <a:xfrm>
            <a:off x="121152" y="108431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Desafios e Oportunidades: Sistema </a:t>
            </a:r>
            <a:r>
              <a:rPr lang="pt-BR" sz="2400" b="1" i="1" dirty="0" err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Lawtech</a:t>
            </a:r>
            <a:endParaRPr lang="pt-BR" sz="2400" b="1" i="1" dirty="0">
              <a:solidFill>
                <a:srgbClr val="2540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D23842F5-0D21-4681-8957-1E6A91C334F0}"/>
              </a:ext>
            </a:extLst>
          </p:cNvPr>
          <p:cNvSpPr/>
          <p:nvPr/>
        </p:nvSpPr>
        <p:spPr>
          <a:xfrm>
            <a:off x="628555" y="2491113"/>
            <a:ext cx="332627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err="1">
                <a:solidFill>
                  <a:srgbClr val="0070C0"/>
                </a:solidFill>
              </a:rPr>
              <a:t>Analytics</a:t>
            </a:r>
            <a:r>
              <a:rPr lang="pt-BR" sz="1600" b="1" dirty="0">
                <a:solidFill>
                  <a:srgbClr val="0070C0"/>
                </a:solidFill>
              </a:rPr>
              <a:t> e </a:t>
            </a:r>
            <a:r>
              <a:rPr lang="pt-BR" sz="1600" b="1" dirty="0" err="1">
                <a:solidFill>
                  <a:srgbClr val="0070C0"/>
                </a:solidFill>
              </a:rPr>
              <a:t>Jurimetria</a:t>
            </a:r>
            <a:r>
              <a:rPr lang="pt-BR" sz="1600" b="1" dirty="0">
                <a:solidFill>
                  <a:srgbClr val="0070C0"/>
                </a:solidFill>
              </a:rPr>
              <a:t>:</a:t>
            </a:r>
            <a:r>
              <a:rPr lang="pt-BR" sz="1400" dirty="0">
                <a:solidFill>
                  <a:srgbClr val="212529"/>
                </a:solidFill>
              </a:rPr>
              <a:t> </a:t>
            </a:r>
          </a:p>
          <a:p>
            <a:endParaRPr lang="pt-BR" sz="1000" dirty="0">
              <a:solidFill>
                <a:srgbClr val="212529"/>
              </a:solidFill>
            </a:endParaRP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Plataformas de análise e compilação de dados e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jurimetria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para previsão das decisões judiciais;</a:t>
            </a:r>
          </a:p>
          <a:p>
            <a:endParaRPr lang="pt-BR" sz="1200" dirty="0">
              <a:solidFill>
                <a:srgbClr val="212529"/>
              </a:solidFill>
            </a:endParaRPr>
          </a:p>
          <a:p>
            <a:endParaRPr lang="pt-BR" sz="1200" dirty="0">
              <a:solidFill>
                <a:srgbClr val="212529"/>
              </a:solidFill>
            </a:endParaRPr>
          </a:p>
          <a:p>
            <a:r>
              <a:rPr lang="pt-BR" sz="1600" b="1" dirty="0">
                <a:solidFill>
                  <a:srgbClr val="0070C0"/>
                </a:solidFill>
              </a:rPr>
              <a:t>Automação e Gestão de Documentos:</a:t>
            </a:r>
          </a:p>
          <a:p>
            <a:endParaRPr lang="pt-BR" sz="1000" b="1" dirty="0">
              <a:solidFill>
                <a:srgbClr val="212529"/>
              </a:solidFill>
            </a:endParaRP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Softwares de automação de documentos jurídicos e gestão do ciclo de vida de contratos e processos estão surgindo para economizar tempo e gerar eficiência;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865F932A-A8CC-42AC-9E0B-350F918B50E6}"/>
              </a:ext>
            </a:extLst>
          </p:cNvPr>
          <p:cNvSpPr/>
          <p:nvPr/>
        </p:nvSpPr>
        <p:spPr>
          <a:xfrm>
            <a:off x="5041848" y="1980358"/>
            <a:ext cx="386428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>
                <a:solidFill>
                  <a:srgbClr val="0070C0"/>
                </a:solidFill>
              </a:rPr>
              <a:t>Conteúdo Jurídico, Educação e Consultoria:</a:t>
            </a:r>
            <a:endParaRPr lang="pt-BR" sz="1400" b="1" dirty="0">
              <a:solidFill>
                <a:srgbClr val="212529"/>
              </a:solidFill>
            </a:endParaRPr>
          </a:p>
          <a:p>
            <a:endParaRPr lang="pt-BR" sz="800" dirty="0">
              <a:solidFill>
                <a:srgbClr val="212529"/>
              </a:solidFill>
            </a:endParaRP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Portais de informação, legislação, notícias e até empresas de consultoria com serviços desde segurança de informação a assessoria tributária;</a:t>
            </a:r>
          </a:p>
          <a:p>
            <a:endParaRPr lang="pt-BR" sz="1400" dirty="0">
              <a:solidFill>
                <a:srgbClr val="212529"/>
              </a:solidFill>
            </a:endParaRPr>
          </a:p>
          <a:p>
            <a:r>
              <a:rPr lang="pt-BR" sz="1600" b="1" dirty="0">
                <a:solidFill>
                  <a:srgbClr val="0070C0"/>
                </a:solidFill>
              </a:rPr>
              <a:t>Extração e monitoramento de dados públicos:</a:t>
            </a:r>
          </a:p>
          <a:p>
            <a:endParaRPr lang="pt-BR" sz="800" dirty="0">
              <a:solidFill>
                <a:srgbClr val="212529"/>
              </a:solidFill>
            </a:endParaRP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Softwares de monitoramento e gestão de informações públicas como publicações, andamentos processuais, legislação e documentos cartorários;</a:t>
            </a:r>
          </a:p>
          <a:p>
            <a:endParaRPr lang="pt-BR" sz="1400" dirty="0">
              <a:solidFill>
                <a:srgbClr val="212529"/>
              </a:solidFill>
            </a:endParaRPr>
          </a:p>
          <a:p>
            <a:r>
              <a:rPr lang="pt-BR" sz="1600" b="1" dirty="0">
                <a:solidFill>
                  <a:srgbClr val="0070C0"/>
                </a:solidFill>
              </a:rPr>
              <a:t>Gestão – Escritórios e Departamentos Jurídicos:</a:t>
            </a:r>
          </a:p>
          <a:p>
            <a:endParaRPr lang="pt-BR" sz="800" dirty="0">
              <a:solidFill>
                <a:srgbClr val="0070C0"/>
              </a:solidFill>
            </a:endParaRP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Soluções de gestão de informações para escritórios e departamentos jurídicos.</a:t>
            </a:r>
          </a:p>
        </p:txBody>
      </p:sp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B94DF588-84B1-45F0-B2B4-AE5F10DC0BF9}"/>
              </a:ext>
            </a:extLst>
          </p:cNvPr>
          <p:cNvCxnSpPr>
            <a:cxnSpLocks/>
          </p:cNvCxnSpPr>
          <p:nvPr/>
        </p:nvCxnSpPr>
        <p:spPr>
          <a:xfrm>
            <a:off x="4566643" y="2095157"/>
            <a:ext cx="5357" cy="4184213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4580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46C5A7F3-D400-4DAE-84F2-7D982D679B7E}"/>
              </a:ext>
            </a:extLst>
          </p:cNvPr>
          <p:cNvSpPr txBox="1"/>
          <p:nvPr/>
        </p:nvSpPr>
        <p:spPr>
          <a:xfrm>
            <a:off x="0" y="760603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Criação de Sistema de Processos para os Associados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3668239-DC64-4202-9C8E-D03D94CF79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985" t="45682" r="28986" b="13687"/>
          <a:stretch/>
        </p:blipFill>
        <p:spPr>
          <a:xfrm>
            <a:off x="1319603" y="2762598"/>
            <a:ext cx="6388074" cy="361169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2C1B5DDE-F76F-4883-BD0B-2C21749D1E62}"/>
              </a:ext>
            </a:extLst>
          </p:cNvPr>
          <p:cNvSpPr txBox="1"/>
          <p:nvPr/>
        </p:nvSpPr>
        <p:spPr>
          <a:xfrm>
            <a:off x="0" y="1412775"/>
            <a:ext cx="9144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Processo de Desenvolvimento do Produto:</a:t>
            </a:r>
          </a:p>
          <a:p>
            <a:endParaRPr lang="pt-BR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Metodologia “</a:t>
            </a:r>
            <a:r>
              <a:rPr lang="pt-BR" sz="16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</a:t>
            </a:r>
            <a:r>
              <a:rPr lang="pt-BR" sz="1600" b="1" i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Thinking</a:t>
            </a:r>
            <a:r>
              <a:rPr lang="pt-BR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”:</a:t>
            </a:r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ajuda na imersão e no entendimento de parâmetros e padrões essenciais para criar projetos de melhor qualidade;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85283175-D95B-4D90-AFFA-A4F7411CB948}"/>
              </a:ext>
            </a:extLst>
          </p:cNvPr>
          <p:cNvSpPr txBox="1"/>
          <p:nvPr/>
        </p:nvSpPr>
        <p:spPr>
          <a:xfrm>
            <a:off x="121152" y="108431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Desafios e Oportunidades: Sistema </a:t>
            </a:r>
            <a:r>
              <a:rPr lang="pt-BR" sz="2400" b="1" i="1" dirty="0" err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Lawtech</a:t>
            </a:r>
            <a:endParaRPr lang="pt-BR" sz="2400" b="1" i="1" dirty="0">
              <a:solidFill>
                <a:srgbClr val="2540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670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ixaDeTexto 19">
            <a:extLst>
              <a:ext uri="{FF2B5EF4-FFF2-40B4-BE49-F238E27FC236}">
                <a16:creationId xmlns:a16="http://schemas.microsoft.com/office/drawing/2014/main" id="{1671B200-ECA3-4CFC-ABF3-761BA57A28A1}"/>
              </a:ext>
            </a:extLst>
          </p:cNvPr>
          <p:cNvSpPr txBox="1"/>
          <p:nvPr/>
        </p:nvSpPr>
        <p:spPr>
          <a:xfrm>
            <a:off x="121152" y="1084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Panorama Geral</a:t>
            </a:r>
          </a:p>
        </p:txBody>
      </p:sp>
      <p:pic>
        <p:nvPicPr>
          <p:cNvPr id="1028" name="Picture 4" descr="https://encrypted-tbn0.gstatic.com/images?q=tbn:ANd9GcSez3aFFCEzKPbMaK3zXqaKS8vhk-K9fF4xweGWPzjkraIW8MNoQg">
            <a:extLst>
              <a:ext uri="{FF2B5EF4-FFF2-40B4-BE49-F238E27FC236}">
                <a16:creationId xmlns:a16="http://schemas.microsoft.com/office/drawing/2014/main" id="{251C1785-202E-4F10-BB8B-BA1D9D387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992"/>
            <a:ext cx="7765774" cy="578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57EF9053-C05E-4EA7-98B0-B3DC33B47EE3}"/>
              </a:ext>
            </a:extLst>
          </p:cNvPr>
          <p:cNvSpPr/>
          <p:nvPr/>
        </p:nvSpPr>
        <p:spPr>
          <a:xfrm>
            <a:off x="-1" y="511889"/>
            <a:ext cx="8004314" cy="583422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CB340448-D8FA-483F-91F3-B856BC0CA39E}"/>
              </a:ext>
            </a:extLst>
          </p:cNvPr>
          <p:cNvSpPr txBox="1"/>
          <p:nvPr/>
        </p:nvSpPr>
        <p:spPr>
          <a:xfrm>
            <a:off x="0" y="1189218"/>
            <a:ext cx="5781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que é “judicialização”</a:t>
            </a:r>
            <a:endParaRPr lang="es-ES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pt-BR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Deslocamento político, social e econômico do Poder Legislativo e Executivo para o Judiciário 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372B80C7-688B-43A3-9E63-F170B3795BEE}"/>
              </a:ext>
            </a:extLst>
          </p:cNvPr>
          <p:cNvSpPr txBox="1"/>
          <p:nvPr/>
        </p:nvSpPr>
        <p:spPr>
          <a:xfrm>
            <a:off x="1608311" y="3005878"/>
            <a:ext cx="59273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Causas da “judicialização”</a:t>
            </a:r>
            <a:endParaRPr lang="es-ES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Uma das principais causas é o arcabouço institucional promovido pela Constituição Federal de 1988, que possui extensa lista de direitos sociais e dá caráter normativo aos princípios de justiça social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4DDE4A98-7945-413F-99C0-8E5480C21F43}"/>
              </a:ext>
            </a:extLst>
          </p:cNvPr>
          <p:cNvSpPr txBox="1"/>
          <p:nvPr/>
        </p:nvSpPr>
        <p:spPr>
          <a:xfrm>
            <a:off x="2729281" y="5007203"/>
            <a:ext cx="64147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Consequências da “judicialização”</a:t>
            </a:r>
            <a:endParaRPr lang="es-ES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desafios da efetiva implementação desses direitos por parte do Estado tornaram esses direitos cada vez mais sujeitos ao crivo das instituições jurídicas para sua realização</a:t>
            </a:r>
          </a:p>
        </p:txBody>
      </p:sp>
    </p:spTree>
    <p:extLst>
      <p:ext uri="{BB962C8B-B14F-4D97-AF65-F5344CB8AC3E}">
        <p14:creationId xmlns:p14="http://schemas.microsoft.com/office/powerpoint/2010/main" val="2234601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2">
            <a:extLst>
              <a:ext uri="{FF2B5EF4-FFF2-40B4-BE49-F238E27FC236}">
                <a16:creationId xmlns:a16="http://schemas.microsoft.com/office/drawing/2014/main" id="{6C60877F-22A1-4EFE-B55A-EF54C860E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99793"/>
            <a:ext cx="88693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Elaborado pelo Sistema </a:t>
            </a:r>
            <a:r>
              <a:rPr lang="pt-BR" altLang="pt-BR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Abramge</a:t>
            </a:r>
            <a:r>
              <a:rPr lang="pt-BR" altLang="pt-B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dados do Relatório </a:t>
            </a:r>
            <a:r>
              <a:rPr lang="pt-BR" altLang="pt-BR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ICJBrasil</a:t>
            </a:r>
            <a:r>
              <a:rPr lang="pt-BR" altLang="pt-B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FGV.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8C4713F7-7011-450E-B42A-22D0882EEB87}"/>
              </a:ext>
            </a:extLst>
          </p:cNvPr>
          <p:cNvSpPr txBox="1"/>
          <p:nvPr/>
        </p:nvSpPr>
        <p:spPr>
          <a:xfrm>
            <a:off x="0" y="760603"/>
            <a:ext cx="7909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Confiança no Judiciário Brasileiro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671B200-ECA3-4CFC-ABF3-761BA57A28A1}"/>
              </a:ext>
            </a:extLst>
          </p:cNvPr>
          <p:cNvSpPr txBox="1"/>
          <p:nvPr/>
        </p:nvSpPr>
        <p:spPr>
          <a:xfrm>
            <a:off x="121152" y="1084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Panorama Geral</a:t>
            </a:r>
          </a:p>
        </p:txBody>
      </p:sp>
      <p:sp>
        <p:nvSpPr>
          <p:cNvPr id="18" name="CaixaDeTexto 4">
            <a:extLst>
              <a:ext uri="{FF2B5EF4-FFF2-40B4-BE49-F238E27FC236}">
                <a16:creationId xmlns:a16="http://schemas.microsoft.com/office/drawing/2014/main" id="{0A3A5355-5CBD-476E-BD17-C0FC8CA5C930}"/>
              </a:ext>
            </a:extLst>
          </p:cNvPr>
          <p:cNvSpPr txBox="1"/>
          <p:nvPr/>
        </p:nvSpPr>
        <p:spPr>
          <a:xfrm>
            <a:off x="9849" y="1348880"/>
            <a:ext cx="91341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2000" b="1" dirty="0">
                <a:solidFill>
                  <a:srgbClr val="002060"/>
                </a:solidFill>
                <a:latin typeface="Arial" panose="020B0604020202020204" pitchFamily="34" charset="0"/>
              </a:rPr>
              <a:t>Índice de Confiança na Justiça Brasileira - </a:t>
            </a:r>
            <a:r>
              <a:rPr lang="pt-BR" sz="2000" b="1" dirty="0" err="1">
                <a:solidFill>
                  <a:srgbClr val="002060"/>
                </a:solidFill>
                <a:latin typeface="Arial" panose="020B0604020202020204" pitchFamily="34" charset="0"/>
              </a:rPr>
              <a:t>ICJBrasil</a:t>
            </a:r>
            <a:r>
              <a:rPr lang="pt-BR" sz="2000" b="1" dirty="0">
                <a:solidFill>
                  <a:srgbClr val="002060"/>
                </a:solidFill>
                <a:latin typeface="Arial" panose="020B0604020202020204" pitchFamily="34" charset="0"/>
              </a:rPr>
              <a:t> FGV (2009 a 2017) </a:t>
            </a:r>
          </a:p>
        </p:txBody>
      </p:sp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id="{2226137A-CCF0-4B9B-81B1-B112C3CB1B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610906"/>
              </p:ext>
            </p:extLst>
          </p:nvPr>
        </p:nvGraphicFramePr>
        <p:xfrm>
          <a:off x="909665" y="1875602"/>
          <a:ext cx="7324669" cy="3802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CaixaDeTexto 21">
            <a:extLst>
              <a:ext uri="{FF2B5EF4-FFF2-40B4-BE49-F238E27FC236}">
                <a16:creationId xmlns:a16="http://schemas.microsoft.com/office/drawing/2014/main" id="{8C7682E6-39CA-4167-BD77-3AB62179028D}"/>
              </a:ext>
            </a:extLst>
          </p:cNvPr>
          <p:cNvSpPr txBox="1"/>
          <p:nvPr/>
        </p:nvSpPr>
        <p:spPr>
          <a:xfrm>
            <a:off x="0" y="5680683"/>
            <a:ext cx="9017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ICJ Brasil apresentou uma média de 4,9 (de 0 a 10) desde o início da série histórica, representando a insegurança e ineficiência do Judiciário</a:t>
            </a:r>
          </a:p>
        </p:txBody>
      </p:sp>
    </p:spTree>
    <p:extLst>
      <p:ext uri="{BB962C8B-B14F-4D97-AF65-F5344CB8AC3E}">
        <p14:creationId xmlns:p14="http://schemas.microsoft.com/office/powerpoint/2010/main" val="3953647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F2560161-142C-4987-AD13-0C0E78831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" y="6498808"/>
            <a:ext cx="4399519" cy="244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altLang="pt-BR" sz="1000" dirty="0">
                <a:solidFill>
                  <a:schemeClr val="bg1"/>
                </a:solidFill>
                <a:latin typeface="Arial" panose="020B0604020202020204" pitchFamily="34" charset="0"/>
              </a:rPr>
              <a:t>Fontes: Elaborado pelo Sistema </a:t>
            </a:r>
            <a:r>
              <a:rPr lang="pt-BR" altLang="pt-BR" sz="1000" dirty="0" err="1">
                <a:solidFill>
                  <a:schemeClr val="bg1"/>
                </a:solidFill>
                <a:latin typeface="Arial" panose="020B0604020202020204" pitchFamily="34" charset="0"/>
              </a:rPr>
              <a:t>Abramge</a:t>
            </a:r>
            <a:r>
              <a:rPr lang="pt-BR" altLang="pt-BR" sz="1000" dirty="0">
                <a:solidFill>
                  <a:schemeClr val="bg1"/>
                </a:solidFill>
                <a:latin typeface="Arial" panose="020B0604020202020204" pitchFamily="34" charset="0"/>
              </a:rPr>
              <a:t> com dados do Banco Mundial.</a:t>
            </a:r>
          </a:p>
        </p:txBody>
      </p:sp>
      <p:sp>
        <p:nvSpPr>
          <p:cNvPr id="11" name="CaixaDeTexto 4">
            <a:extLst>
              <a:ext uri="{FF2B5EF4-FFF2-40B4-BE49-F238E27FC236}">
                <a16:creationId xmlns:a16="http://schemas.microsoft.com/office/drawing/2014/main" id="{290E5A11-AFC4-49EE-AA95-5C9162B58F14}"/>
              </a:ext>
            </a:extLst>
          </p:cNvPr>
          <p:cNvSpPr txBox="1"/>
          <p:nvPr/>
        </p:nvSpPr>
        <p:spPr>
          <a:xfrm>
            <a:off x="9849" y="1348880"/>
            <a:ext cx="91341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2000" b="1" dirty="0">
                <a:solidFill>
                  <a:srgbClr val="002060"/>
                </a:solidFill>
                <a:latin typeface="Arial" panose="020B0604020202020204" pitchFamily="34" charset="0"/>
              </a:rPr>
              <a:t>Índice de Qualidade Regulatória do Banco Mundial (Anos selecionados) 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8C8E1752-CD7D-4E6A-8CE3-7A9A88F4D1FB}"/>
              </a:ext>
            </a:extLst>
          </p:cNvPr>
          <p:cNvSpPr txBox="1"/>
          <p:nvPr/>
        </p:nvSpPr>
        <p:spPr>
          <a:xfrm>
            <a:off x="0" y="760603"/>
            <a:ext cx="7909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Qualidade Regulatória do Brasil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550A55B4-D65A-45FA-B928-0CAC0A091EF9}"/>
              </a:ext>
            </a:extLst>
          </p:cNvPr>
          <p:cNvSpPr txBox="1"/>
          <p:nvPr/>
        </p:nvSpPr>
        <p:spPr>
          <a:xfrm>
            <a:off x="121152" y="1084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Panorama Geral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33C6B6F3-FFDC-4547-9F32-7C1B26F8FD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52802"/>
              </p:ext>
            </p:extLst>
          </p:nvPr>
        </p:nvGraphicFramePr>
        <p:xfrm>
          <a:off x="181121" y="1827168"/>
          <a:ext cx="8665038" cy="3891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E1C57645-7082-480C-9C7D-BD47055CFC71}"/>
              </a:ext>
            </a:extLst>
          </p:cNvPr>
          <p:cNvSpPr/>
          <p:nvPr/>
        </p:nvSpPr>
        <p:spPr>
          <a:xfrm>
            <a:off x="0" y="5796903"/>
            <a:ext cx="518561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 </a:t>
            </a:r>
            <a:r>
              <a:rPr lang="pt-BR" sz="7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Obs</a:t>
            </a:r>
            <a:r>
              <a:rPr lang="pt-BR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Grupo de Controle Sintético corresponde ao grupo de países com características socioeconômicas estatisticamente mais similares possíveis ao Brasil (China, Lituânia, Peru, Polônia, Turquia, Ucrânia, Venezuela e África do Sul).</a:t>
            </a:r>
          </a:p>
          <a:p>
            <a:endParaRPr lang="pt-BR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pt-BR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Sobre a metodologia do grupo sintético, ver:  CARRASCO, Vinícius; DE MELLO, J.M. Pinho; DUARTE, Isabella. </a:t>
            </a:r>
            <a:r>
              <a:rPr lang="pt-BR" sz="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Década Perdida: 2003 –2012</a:t>
            </a:r>
            <a:r>
              <a:rPr lang="pt-BR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Texto para Discussão nº. 626, 2014. Disponível em: </a:t>
            </a:r>
            <a:r>
              <a:rPr lang="pt-BR" sz="700" dirty="0">
                <a:hlinkClick r:id="rId4"/>
              </a:rPr>
              <a:t>http://www.econ.puc-rio.br/uploads/adm/trabalhos/files/td626.pdf</a:t>
            </a:r>
            <a:r>
              <a:rPr lang="pt-BR" sz="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4987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2">
            <a:extLst>
              <a:ext uri="{FF2B5EF4-FFF2-40B4-BE49-F238E27FC236}">
                <a16:creationId xmlns:a16="http://schemas.microsoft.com/office/drawing/2014/main" id="{6C60877F-22A1-4EFE-B55A-EF54C860E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99793"/>
            <a:ext cx="88693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Elaborado pelo Sistema </a:t>
            </a:r>
            <a:r>
              <a:rPr lang="pt-BR" altLang="pt-BR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Abramge</a:t>
            </a:r>
            <a:r>
              <a:rPr lang="pt-BR" altLang="pt-B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dados da ANS.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671B200-ECA3-4CFC-ABF3-761BA57A28A1}"/>
              </a:ext>
            </a:extLst>
          </p:cNvPr>
          <p:cNvSpPr txBox="1"/>
          <p:nvPr/>
        </p:nvSpPr>
        <p:spPr>
          <a:xfrm>
            <a:off x="121152" y="108431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Panorama Geral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8903B59F-8797-4A31-9E93-75B1709FE2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4209819"/>
              </p:ext>
            </p:extLst>
          </p:nvPr>
        </p:nvGraphicFramePr>
        <p:xfrm>
          <a:off x="654251" y="1816114"/>
          <a:ext cx="7560860" cy="3720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5D2A4E9E-1070-484A-BE54-FC312F2BF575}"/>
              </a:ext>
            </a:extLst>
          </p:cNvPr>
          <p:cNvCxnSpPr>
            <a:cxnSpLocks/>
          </p:cNvCxnSpPr>
          <p:nvPr/>
        </p:nvCxnSpPr>
        <p:spPr>
          <a:xfrm>
            <a:off x="5984618" y="1993230"/>
            <a:ext cx="1603598" cy="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47452CE6-42B2-456F-8AA7-C4F57F992F2D}"/>
              </a:ext>
            </a:extLst>
          </p:cNvPr>
          <p:cNvCxnSpPr>
            <a:cxnSpLocks/>
          </p:cNvCxnSpPr>
          <p:nvPr/>
        </p:nvCxnSpPr>
        <p:spPr>
          <a:xfrm>
            <a:off x="7588216" y="2018591"/>
            <a:ext cx="0" cy="220071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631CAC2-861C-4B4E-A271-7F90C554F696}"/>
              </a:ext>
            </a:extLst>
          </p:cNvPr>
          <p:cNvSpPr txBox="1"/>
          <p:nvPr/>
        </p:nvSpPr>
        <p:spPr>
          <a:xfrm>
            <a:off x="6336523" y="2031256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45,9%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385F3980-0022-418F-A0D6-8335461A6EB3}"/>
              </a:ext>
            </a:extLst>
          </p:cNvPr>
          <p:cNvSpPr/>
          <p:nvPr/>
        </p:nvSpPr>
        <p:spPr>
          <a:xfrm>
            <a:off x="836123" y="1877367"/>
            <a:ext cx="28013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Em bilhões de R$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1A8DD9D0-D426-4A8B-BDF9-1CB1E7232B33}"/>
              </a:ext>
            </a:extLst>
          </p:cNvPr>
          <p:cNvSpPr txBox="1"/>
          <p:nvPr/>
        </p:nvSpPr>
        <p:spPr>
          <a:xfrm>
            <a:off x="0" y="760603"/>
            <a:ext cx="7909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Judicialização da Saúde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aixaDeTexto 4">
            <a:extLst>
              <a:ext uri="{FF2B5EF4-FFF2-40B4-BE49-F238E27FC236}">
                <a16:creationId xmlns:a16="http://schemas.microsoft.com/office/drawing/2014/main" id="{CAC1F77D-EC14-4A01-B6EC-E4F597A4862A}"/>
              </a:ext>
            </a:extLst>
          </p:cNvPr>
          <p:cNvSpPr txBox="1"/>
          <p:nvPr/>
        </p:nvSpPr>
        <p:spPr>
          <a:xfrm>
            <a:off x="9849" y="1348880"/>
            <a:ext cx="91341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BR" sz="2000" b="1" dirty="0">
                <a:solidFill>
                  <a:srgbClr val="002060"/>
                </a:solidFill>
                <a:latin typeface="Arial" panose="020B0604020202020204" pitchFamily="34" charset="0"/>
              </a:rPr>
              <a:t>Despesas das operadoras com demandas judiciais (2013 a 2017)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84DB8B1C-DBB5-4405-9CAA-374D2ED9E091}"/>
              </a:ext>
            </a:extLst>
          </p:cNvPr>
          <p:cNvSpPr txBox="1"/>
          <p:nvPr/>
        </p:nvSpPr>
        <p:spPr>
          <a:xfrm>
            <a:off x="0" y="58183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rgbClr val="FF0000"/>
                </a:solidFill>
              </a:rPr>
              <a:t>Aumento do passivo judicial nas operadoras</a:t>
            </a:r>
          </a:p>
        </p:txBody>
      </p:sp>
      <p:cxnSp>
        <p:nvCxnSpPr>
          <p:cNvPr id="21" name="Conector reto 20">
            <a:extLst>
              <a:ext uri="{FF2B5EF4-FFF2-40B4-BE49-F238E27FC236}">
                <a16:creationId xmlns:a16="http://schemas.microsoft.com/office/drawing/2014/main" id="{D4A37DF5-FF03-451F-9F97-2D3F712A83FA}"/>
              </a:ext>
            </a:extLst>
          </p:cNvPr>
          <p:cNvCxnSpPr>
            <a:cxnSpLocks/>
          </p:cNvCxnSpPr>
          <p:nvPr/>
        </p:nvCxnSpPr>
        <p:spPr>
          <a:xfrm>
            <a:off x="5984618" y="2005550"/>
            <a:ext cx="0" cy="641397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118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3FA8705A-0211-433B-8910-C8404AB83D99}"/>
              </a:ext>
            </a:extLst>
          </p:cNvPr>
          <p:cNvCxnSpPr/>
          <p:nvPr/>
        </p:nvCxnSpPr>
        <p:spPr>
          <a:xfrm>
            <a:off x="1583160" y="4111135"/>
            <a:ext cx="75608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7B3B70DA-3BE4-4EDE-8869-E86C3652C124}"/>
              </a:ext>
            </a:extLst>
          </p:cNvPr>
          <p:cNvSpPr txBox="1"/>
          <p:nvPr/>
        </p:nvSpPr>
        <p:spPr>
          <a:xfrm>
            <a:off x="776493" y="3403249"/>
            <a:ext cx="86271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4000" b="1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Estudo de Caso: Processos TJSP</a:t>
            </a:r>
            <a:endParaRPr lang="pt-BR" altLang="pt-BR" sz="4000" dirty="0">
              <a:solidFill>
                <a:schemeClr val="bg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pic>
        <p:nvPicPr>
          <p:cNvPr id="2050" name="Picture 2" descr="Resultado de imagem para tjsp">
            <a:extLst>
              <a:ext uri="{FF2B5EF4-FFF2-40B4-BE49-F238E27FC236}">
                <a16:creationId xmlns:a16="http://schemas.microsoft.com/office/drawing/2014/main" id="{64DC738B-EA0C-45E0-98C1-B7210ED2DC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407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670"/>
          <a:stretch/>
        </p:blipFill>
        <p:spPr bwMode="auto">
          <a:xfrm>
            <a:off x="0" y="-25751"/>
            <a:ext cx="9144000" cy="688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C200CD1C-82FE-4968-BA41-A302EBD3F50D}"/>
              </a:ext>
            </a:extLst>
          </p:cNvPr>
          <p:cNvSpPr/>
          <p:nvPr/>
        </p:nvSpPr>
        <p:spPr>
          <a:xfrm>
            <a:off x="0" y="-25752"/>
            <a:ext cx="9144000" cy="6883751"/>
          </a:xfrm>
          <a:prstGeom prst="rect">
            <a:avLst/>
          </a:prstGeom>
          <a:solidFill>
            <a:schemeClr val="tx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8CB25A55-C4F0-4115-887E-4EBB9CEC25CF}"/>
              </a:ext>
            </a:extLst>
          </p:cNvPr>
          <p:cNvCxnSpPr/>
          <p:nvPr/>
        </p:nvCxnSpPr>
        <p:spPr>
          <a:xfrm>
            <a:off x="1735560" y="4263535"/>
            <a:ext cx="75608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EDEE169-98A6-4A9C-BCC4-74F5C3C74024}"/>
              </a:ext>
            </a:extLst>
          </p:cNvPr>
          <p:cNvSpPr txBox="1"/>
          <p:nvPr/>
        </p:nvSpPr>
        <p:spPr>
          <a:xfrm>
            <a:off x="928893" y="3555649"/>
            <a:ext cx="86271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pt-BR" sz="4000" b="1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Estudo de Caso: Processos TJSP</a:t>
            </a:r>
            <a:endParaRPr lang="pt-BR" altLang="pt-BR" sz="4000" dirty="0">
              <a:solidFill>
                <a:schemeClr val="bg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458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ixaDeTexto 20">
            <a:extLst>
              <a:ext uri="{FF2B5EF4-FFF2-40B4-BE49-F238E27FC236}">
                <a16:creationId xmlns:a16="http://schemas.microsoft.com/office/drawing/2014/main" id="{46C04B60-75A3-4138-8F6C-BD8977D0E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01963"/>
            <a:ext cx="8211905" cy="2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altLang="pt-BR" sz="1200" dirty="0">
                <a:solidFill>
                  <a:schemeClr val="bg1"/>
                </a:solidFill>
                <a:latin typeface="+mn-lt"/>
              </a:rPr>
              <a:t>Fonte: Elaborado pela Abramge a partir de informações do Ministério da Saúde e Abramge.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B8CEE22-2757-4F8D-852B-56099F09F335}"/>
              </a:ext>
            </a:extLst>
          </p:cNvPr>
          <p:cNvSpPr txBox="1"/>
          <p:nvPr/>
        </p:nvSpPr>
        <p:spPr>
          <a:xfrm>
            <a:off x="0" y="1532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Caso: Processos TJSP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FB94176-2918-40E6-8756-C7F84841F8AF}"/>
              </a:ext>
            </a:extLst>
          </p:cNvPr>
          <p:cNvSpPr txBox="1"/>
          <p:nvPr/>
        </p:nvSpPr>
        <p:spPr>
          <a:xfrm>
            <a:off x="0" y="760603"/>
            <a:ext cx="7909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Motivação do Estudo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012B576-0F98-4939-8DF0-80F72B87D1B9}"/>
              </a:ext>
            </a:extLst>
          </p:cNvPr>
          <p:cNvSpPr txBox="1"/>
          <p:nvPr/>
        </p:nvSpPr>
        <p:spPr>
          <a:xfrm>
            <a:off x="0" y="1591600"/>
            <a:ext cx="91440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Análise Econômica do Direito e </a:t>
            </a:r>
            <a:r>
              <a:rPr lang="pt-BR" sz="2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Jurimetria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são úteis para a Saúde Suplementar:</a:t>
            </a:r>
          </a:p>
          <a:p>
            <a:endParaRPr lang="pt-BR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Auxiliar na formulação de políticas públicas (legislativa e regulatória);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Melhorar a administração dos tribunais;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Calcular o risco de carteiras de processos;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Otimizar estratégias processuais, embasando a tomada de decisões com dados;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59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3B8CEE22-2757-4F8D-852B-56099F09F335}"/>
              </a:ext>
            </a:extLst>
          </p:cNvPr>
          <p:cNvSpPr txBox="1"/>
          <p:nvPr/>
        </p:nvSpPr>
        <p:spPr>
          <a:xfrm>
            <a:off x="0" y="1532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 Caso: Processos TJSP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FB94176-2918-40E6-8756-C7F84841F8AF}"/>
              </a:ext>
            </a:extLst>
          </p:cNvPr>
          <p:cNvSpPr txBox="1"/>
          <p:nvPr/>
        </p:nvSpPr>
        <p:spPr>
          <a:xfrm>
            <a:off x="0" y="760603"/>
            <a:ext cx="7909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Motivação do Estudo</a:t>
            </a:r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012B576-0F98-4939-8DF0-80F72B87D1B9}"/>
              </a:ext>
            </a:extLst>
          </p:cNvPr>
          <p:cNvSpPr txBox="1"/>
          <p:nvPr/>
        </p:nvSpPr>
        <p:spPr>
          <a:xfrm>
            <a:off x="0" y="1445406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“Descobertas” e avanços das Análise Econômica do Direito e </a:t>
            </a:r>
            <a:r>
              <a:rPr lang="pt-BR" sz="2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Jurimetria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 de Coase:</a:t>
            </a:r>
            <a:r>
              <a:rPr lang="pt-BR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agentes podem chegar a um acordo via negociação privada sem a presença de um mediador como o Estado, e mesmo assim alcançar uma solução eficiente. Tal resultado simples, mostra como o papel das instituições, principalmente as jurídicas, são importantes para o bom funcionamento da economia de mercado;</a:t>
            </a:r>
          </a:p>
          <a:p>
            <a:endParaRPr lang="pt-BR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Modelos de Predição Judicial: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pesquisadores treinaram um algoritmo de </a:t>
            </a:r>
            <a:r>
              <a:rPr lang="pt-BR" sz="14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</a:t>
            </a:r>
            <a:r>
              <a:rPr lang="pt-BR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240 mil decisões da Suprema Corte dos EUA, realizadas entre 1816 a 2015. Os resultados tinham uma acurácia de 72% (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Katz, Bommarito II e Blackman, 2017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Justiça Consumerista no Brasil: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Cerca de 30 grandes empresas privadas se concentravam como réus em 70% das ações consumeristas em sete tribunais estaduais (Rio Grande do Sul, Rio de Janeiro, São Paulo, Mato Grosso, Bahia, Amazonas, e Distrito Federal);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Empresas de telefonia e as instituições financeiras consistentemente agrupam mais de 40% dos processos. E maior parte dos litígios, decorrem de indenizações por danos morais, que muitas vezes estão associadas ao cadastro indevido em bancos de dados de inadimplentes;</a:t>
            </a:r>
            <a:endParaRPr lang="pt-BR" sz="14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66CC900C-51C8-4803-894F-81BB1652BAD8}"/>
              </a:ext>
            </a:extLst>
          </p:cNvPr>
          <p:cNvSpPr/>
          <p:nvPr/>
        </p:nvSpPr>
        <p:spPr>
          <a:xfrm>
            <a:off x="0" y="5956271"/>
            <a:ext cx="914400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/>
              <a:t>* KATZ, Daniel 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Martin</a:t>
            </a:r>
            <a:r>
              <a:rPr lang="en-US" sz="700" dirty="0"/>
              <a:t>; BOMMARITO II, Michael; BLACKMAN, Josh. </a:t>
            </a:r>
            <a:r>
              <a:rPr lang="en-US" sz="700" b="1" dirty="0"/>
              <a:t>A General Approach for Predicting the Behavior of the Supreme Court of the United States</a:t>
            </a:r>
            <a:r>
              <a:rPr lang="en-US" sz="700" dirty="0"/>
              <a:t>. </a:t>
            </a:r>
            <a:r>
              <a:rPr lang="en-US" sz="700" dirty="0" err="1"/>
              <a:t>PloS</a:t>
            </a:r>
            <a:r>
              <a:rPr lang="en-US" sz="700" dirty="0"/>
              <a:t> one, v. 12, n. 4, p. e0174698, 2017.</a:t>
            </a:r>
            <a:endParaRPr lang="pt-BR" sz="700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320F1016-82E4-4188-B2E1-65387BCAFCB5}"/>
              </a:ext>
            </a:extLst>
          </p:cNvPr>
          <p:cNvSpPr/>
          <p:nvPr/>
        </p:nvSpPr>
        <p:spPr>
          <a:xfrm>
            <a:off x="0" y="5758096"/>
            <a:ext cx="914400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 COASE, Ronald. </a:t>
            </a:r>
            <a:r>
              <a:rPr lang="en-US" sz="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Problem of Social Cost</a:t>
            </a: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Journal of Law and Economics, v. 3, p. 1-44, 1960.</a:t>
            </a:r>
            <a:endParaRPr lang="pt-BR" sz="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851C3C2E-62EB-4BE7-AF8C-1BDE02C5E149}"/>
              </a:ext>
            </a:extLst>
          </p:cNvPr>
          <p:cNvSpPr/>
          <p:nvPr/>
        </p:nvSpPr>
        <p:spPr>
          <a:xfrm>
            <a:off x="0" y="6177471"/>
            <a:ext cx="914400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 Associação Brasileira de </a:t>
            </a:r>
            <a:r>
              <a:rPr lang="pt-BR" sz="7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Jurimetria</a:t>
            </a:r>
            <a:r>
              <a:rPr lang="pt-BR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(ABJ). </a:t>
            </a:r>
            <a:r>
              <a:rPr lang="pt-BR" sz="7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Os Maiores Litigantes da Justiça Consumerista: Mapeamento e Proposições</a:t>
            </a:r>
            <a:r>
              <a:rPr lang="pt-BR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2017. Disponível em</a:t>
            </a:r>
            <a:r>
              <a:rPr lang="pt-BR" sz="700" dirty="0"/>
              <a:t>: </a:t>
            </a:r>
            <a:r>
              <a:rPr lang="pt-BR" sz="700" dirty="0">
                <a:hlinkClick r:id="rId3"/>
              </a:rPr>
              <a:t>https://cloud.abj.org.br/index.php/s/BcqH50UfuOp4ZRb</a:t>
            </a:r>
            <a:r>
              <a:rPr lang="pt-BR" sz="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9979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1536</TotalTime>
  <Words>2280</Words>
  <Application>Microsoft Office PowerPoint</Application>
  <PresentationFormat>Apresentação na tela (4:3)</PresentationFormat>
  <Paragraphs>294</Paragraphs>
  <Slides>24</Slides>
  <Notes>20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Gustavo de Souza Bruschi</dc:creator>
  <cp:lastModifiedBy>Marcos Paulo Novais Silva</cp:lastModifiedBy>
  <cp:revision>142</cp:revision>
  <dcterms:created xsi:type="dcterms:W3CDTF">2018-09-18T20:42:27Z</dcterms:created>
  <dcterms:modified xsi:type="dcterms:W3CDTF">2023-07-25T20:01:08Z</dcterms:modified>
</cp:coreProperties>
</file>